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  <p:sldId id="260" r:id="rId6"/>
    <p:sldId id="273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046689"/>
            <a:ext cx="6984776" cy="1462431"/>
          </a:xfrm>
        </p:spPr>
        <p:txBody>
          <a:bodyPr/>
          <a:lstStyle/>
          <a:p>
            <a:pPr algn="ctr"/>
            <a:r>
              <a:rPr lang="ru-RU" sz="1800" dirty="0" smtClean="0"/>
              <a:t>Открытое занятие по курсу </a:t>
            </a:r>
            <a:br>
              <a:rPr lang="ru-RU" sz="1800" dirty="0" smtClean="0"/>
            </a:br>
            <a:r>
              <a:rPr lang="ru-RU" sz="1800" dirty="0" smtClean="0"/>
              <a:t>«Индивидуальный проект по биологии»</a:t>
            </a:r>
            <a:br>
              <a:rPr lang="ru-RU" sz="1800" dirty="0" smtClean="0"/>
            </a:br>
            <a:r>
              <a:rPr lang="ru-RU" sz="1800" dirty="0" smtClean="0"/>
              <a:t>для 10-11 классов .</a:t>
            </a:r>
            <a:br>
              <a:rPr lang="ru-RU" sz="1800" dirty="0" smtClean="0"/>
            </a:br>
            <a:r>
              <a:rPr lang="ru-RU" sz="2400" dirty="0" smtClean="0"/>
              <a:t>Тема « </a:t>
            </a:r>
            <a:r>
              <a:rPr lang="ru-RU" sz="3200" dirty="0" smtClean="0"/>
              <a:t>Сердце.  Электрокардиография  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8004" y="5157192"/>
            <a:ext cx="3420380" cy="7200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err="1" smtClean="0"/>
              <a:t>Амерханова</a:t>
            </a:r>
            <a:r>
              <a:rPr lang="ru-RU" sz="1600" b="1" dirty="0" smtClean="0"/>
              <a:t> А.И учитель биологии ТМКОУ «</a:t>
            </a:r>
            <a:r>
              <a:rPr lang="ru-RU" sz="1600" b="1" dirty="0" err="1" smtClean="0"/>
              <a:t>ДиксонскаяСШ</a:t>
            </a:r>
            <a:r>
              <a:rPr lang="ru-RU" sz="1600" b="1" dirty="0" smtClean="0"/>
              <a:t>» </a:t>
            </a:r>
            <a:endParaRPr lang="ru-R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9"/>
            <a:ext cx="424847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Расчет ЧСС после измерения ЭКГ</a:t>
            </a:r>
            <a:r>
              <a:rPr lang="en-US" dirty="0" smtClean="0"/>
              <a:t> 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Провести измерения и с помощью маркеров на графике выделить участки между двумя соседними систолами на участке ЭКГ.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Рассчитать частоту сердечных сокращений по формуле </a:t>
            </a:r>
            <a:endParaRPr lang="en-US" dirty="0" smtClean="0"/>
          </a:p>
          <a:p>
            <a:r>
              <a:rPr lang="en-US" dirty="0" smtClean="0"/>
              <a:t>N</a:t>
            </a:r>
            <a:r>
              <a:rPr lang="ru-RU" dirty="0" smtClean="0"/>
              <a:t>=60/ </a:t>
            </a:r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1628784" y="620688"/>
            <a:ext cx="45719" cy="72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Измерение ЭКГ по </a:t>
            </a:r>
            <a:r>
              <a:rPr lang="ru-RU" sz="4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 отведению </a:t>
            </a:r>
            <a:r>
              <a:rPr lang="ru-RU" sz="49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Эйнтховена</a:t>
            </a:r>
            <a:r>
              <a:rPr lang="ru-RU" sz="4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Опыт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AD0101"/>
              </a:buClr>
            </a:pPr>
            <a:r>
              <a:rPr lang="ru-RU" sz="2600" dirty="0">
                <a:solidFill>
                  <a:srgbClr val="303030"/>
                </a:solidFill>
              </a:rPr>
              <a:t>Закрепить электроды на тыльной стороне </a:t>
            </a:r>
            <a:r>
              <a:rPr lang="ru-RU" sz="2600" dirty="0" smtClean="0">
                <a:solidFill>
                  <a:srgbClr val="303030"/>
                </a:solidFill>
              </a:rPr>
              <a:t>правого предплечья, </a:t>
            </a:r>
            <a:r>
              <a:rPr lang="ru-RU" sz="2600" dirty="0">
                <a:solidFill>
                  <a:srgbClr val="303030"/>
                </a:solidFill>
              </a:rPr>
              <a:t>ближе к </a:t>
            </a:r>
            <a:r>
              <a:rPr lang="ru-RU" sz="2600" dirty="0" smtClean="0">
                <a:solidFill>
                  <a:srgbClr val="303030"/>
                </a:solidFill>
              </a:rPr>
              <a:t>запястью и лодыжке левой ноги. Подсоединить </a:t>
            </a:r>
            <a:r>
              <a:rPr lang="ru-RU" sz="2600" dirty="0">
                <a:solidFill>
                  <a:srgbClr val="303030"/>
                </a:solidFill>
              </a:rPr>
              <a:t>провода с кнопочными </a:t>
            </a:r>
            <a:r>
              <a:rPr lang="ru-RU" sz="2600" dirty="0" smtClean="0">
                <a:solidFill>
                  <a:srgbClr val="303030"/>
                </a:solidFill>
              </a:rPr>
              <a:t>разъёмами </a:t>
            </a:r>
            <a:r>
              <a:rPr lang="ru-RU" sz="2600" dirty="0">
                <a:solidFill>
                  <a:srgbClr val="303030"/>
                </a:solidFill>
              </a:rPr>
              <a:t>к соответствующим электродам.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Примечание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В момент снятия ЭКГ испытуемый должен находится в не подвижной, максимально удобной и расслабленной позе.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8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653136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Расчет ЧСС после измерения ЭКГ</a:t>
            </a:r>
            <a:r>
              <a:rPr lang="en-US" dirty="0" smtClean="0"/>
              <a:t> 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Провести измерения и с помощью маркеров на графике выделить участки между двумя соседними систолами на участке ЭКГ.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Рассчитать частоту сердечных сокращений по формуле </a:t>
            </a:r>
            <a:endParaRPr lang="en-US" dirty="0" smtClean="0"/>
          </a:p>
          <a:p>
            <a:r>
              <a:rPr lang="en-US" dirty="0" smtClean="0"/>
              <a:t>N</a:t>
            </a:r>
            <a:r>
              <a:rPr lang="ru-RU" dirty="0" smtClean="0"/>
              <a:t>=60/ </a:t>
            </a:r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1628784" y="620688"/>
            <a:ext cx="45719" cy="72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Оборудование «Точка Роста»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Датчик ЭКГ работает под управлением программы ЦЛ « </a:t>
            </a:r>
            <a:r>
              <a:rPr lang="ru-RU" sz="2400" b="1" dirty="0" err="1" smtClean="0"/>
              <a:t>РобикЛаб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8194" name="Picture 2" descr="C:\Users\Школа2\Desktop\Точка Роста\IMG_20221229_1022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1" b="244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Датчик ЭКГ от ЦЛ «</a:t>
            </a:r>
            <a:r>
              <a:rPr lang="ru-RU" dirty="0" err="1" smtClean="0"/>
              <a:t>РобикЛаб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18" name="Picture 2" descr="C:\Users\Школа2\Desktop\Точка Роста\IMG_20221227_1009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23" y="609600"/>
            <a:ext cx="2825353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Школа2\Desktop\Точка Роста\IMG_20221227_1014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165848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Теоретическая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Норма ЧСС- от 60-90 ударов в минуту</a:t>
            </a:r>
          </a:p>
          <a:p>
            <a:r>
              <a:rPr lang="ru-RU" dirty="0" smtClean="0"/>
              <a:t>Тахикардия- частое сердцебиение.</a:t>
            </a:r>
          </a:p>
          <a:p>
            <a:r>
              <a:rPr lang="ru-RU" dirty="0" smtClean="0"/>
              <a:t>Брадикардия- редкое сердцебиение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Блуждающий нерв контролирует частоту сердечных сокращений , он является для сердца главным нервом вегетативной нервной системы.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3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Р. </a:t>
            </a:r>
            <a:r>
              <a:rPr lang="ru-RU" dirty="0" smtClean="0"/>
              <a:t>Гамзатов </a:t>
            </a:r>
            <a:r>
              <a:rPr lang="ru-RU" dirty="0"/>
              <a:t>“Прости меня, сердце мое”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Тебя я помучил немало,</a:t>
            </a:r>
            <a:br>
              <a:rPr lang="ru-RU" dirty="0"/>
            </a:br>
            <a:r>
              <a:rPr lang="ru-RU" dirty="0"/>
              <a:t>Как вспомню, ни ночи, ни дня</a:t>
            </a:r>
            <a:br>
              <a:rPr lang="ru-RU" dirty="0"/>
            </a:br>
            <a:r>
              <a:rPr lang="ru-RU" dirty="0"/>
              <a:t>Со мной ты покоя не знало,</a:t>
            </a:r>
            <a:br>
              <a:rPr lang="ru-RU" dirty="0"/>
            </a:br>
            <a:r>
              <a:rPr lang="ru-RU" dirty="0"/>
              <a:t>Прости, мое сердце, меня.</a:t>
            </a:r>
            <a:br>
              <a:rPr lang="ru-RU" dirty="0"/>
            </a:br>
            <a:r>
              <a:rPr lang="ru-RU" dirty="0"/>
              <a:t>Как плетью, ах, будь я неладен,</a:t>
            </a:r>
            <a:br>
              <a:rPr lang="ru-RU" dirty="0"/>
            </a:br>
            <a:r>
              <a:rPr lang="ru-RU" dirty="0"/>
              <a:t>Твое подгонял колотье.</a:t>
            </a:r>
            <a:br>
              <a:rPr lang="ru-RU" dirty="0"/>
            </a:br>
            <a:r>
              <a:rPr lang="ru-RU" dirty="0"/>
              <a:t>За то, что я был беспощаден,</a:t>
            </a:r>
            <a:br>
              <a:rPr lang="ru-RU" dirty="0"/>
            </a:br>
            <a:r>
              <a:rPr lang="ru-RU" dirty="0"/>
              <a:t>Прости меня, сердце мое.</a:t>
            </a:r>
            <a:br>
              <a:rPr lang="ru-RU" dirty="0"/>
            </a:br>
            <a:r>
              <a:rPr lang="ru-RU" dirty="0"/>
              <a:t>За то, что железным ты мнилось,</a:t>
            </a:r>
            <a:br>
              <a:rPr lang="ru-RU" dirty="0"/>
            </a:br>
            <a:r>
              <a:rPr lang="ru-RU" dirty="0"/>
              <a:t>И мог подставлять под копье</a:t>
            </a:r>
            <a:br>
              <a:rPr lang="ru-RU" dirty="0"/>
            </a:br>
            <a:r>
              <a:rPr lang="ru-RU" dirty="0"/>
              <a:t>Тебя я, безумью на милость,</a:t>
            </a:r>
            <a:br>
              <a:rPr lang="ru-RU" dirty="0"/>
            </a:br>
            <a:r>
              <a:rPr lang="ru-RU" dirty="0"/>
              <a:t>Прости меня, сердце мое.</a:t>
            </a:r>
            <a:br>
              <a:rPr lang="ru-RU" dirty="0"/>
            </a:br>
            <a:r>
              <a:rPr lang="ru-RU" dirty="0"/>
              <a:t>Кружит, как над полем сраженья</a:t>
            </a:r>
            <a:br>
              <a:rPr lang="ru-RU" dirty="0"/>
            </a:br>
            <a:r>
              <a:rPr lang="ru-RU" dirty="0"/>
              <a:t>Порой над тобой воронье.</a:t>
            </a:r>
            <a:br>
              <a:rPr lang="ru-RU" dirty="0"/>
            </a:br>
            <a:r>
              <a:rPr lang="ru-RU" dirty="0"/>
              <a:t>За подвиги долготерпенья</a:t>
            </a:r>
            <a:br>
              <a:rPr lang="ru-RU" dirty="0"/>
            </a:br>
            <a:r>
              <a:rPr lang="ru-RU" dirty="0"/>
              <a:t>Прости меня, сердце мое.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430766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0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Стук сердца. Стих о сердце( </a:t>
            </a:r>
            <a:r>
              <a:rPr lang="ru-RU" dirty="0" err="1" smtClean="0"/>
              <a:t>Межелайтис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4968552" cy="326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сердца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411554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Сердце человека -это полый мышечный орган массой 200-300г. Оно сплошной продольной перегородкой разделено на две части и состоит из 4-х камер: 2 предсердий и 2 желудочков.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9016"/>
            <a:ext cx="3960440" cy="419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Элекрокардиография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ЭКГ </a:t>
            </a:r>
            <a:r>
              <a:rPr lang="ru-RU" dirty="0"/>
              <a:t>– метод регистрации электрических потенциалов сердца </a:t>
            </a:r>
          </a:p>
        </p:txBody>
      </p:sp>
    </p:spTree>
    <p:extLst>
      <p:ext uri="{BB962C8B-B14F-4D97-AF65-F5344CB8AC3E}">
        <p14:creationId xmlns:p14="http://schemas.microsoft.com/office/powerpoint/2010/main" val="13071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Электрокардиограмма — это </a:t>
            </a:r>
            <a:r>
              <a:rPr lang="ru-RU" sz="3600" b="1" dirty="0"/>
              <a:t>объективное </a:t>
            </a:r>
            <a:r>
              <a:rPr lang="ru-RU" sz="3600" b="1" dirty="0" smtClean="0"/>
              <a:t> графическое </a:t>
            </a:r>
            <a:r>
              <a:rPr lang="ru-RU" sz="3600" b="1" dirty="0"/>
              <a:t>отображение </a:t>
            </a:r>
            <a:r>
              <a:rPr lang="ru-RU" sz="3600" b="1" dirty="0" smtClean="0"/>
              <a:t> состояния сердца</a:t>
            </a:r>
            <a:r>
              <a:rPr lang="ru-RU" sz="3600" dirty="0"/>
              <a:t>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2" b="19872"/>
          <a:stretch>
            <a:fillRect/>
          </a:stretch>
        </p:blipFill>
        <p:spPr bwMode="auto">
          <a:xfrm>
            <a:off x="611560" y="457200"/>
            <a:ext cx="7709479" cy="383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9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09120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Расшифровка ЭКГ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397152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Зубец Р- </a:t>
            </a:r>
            <a:r>
              <a:rPr lang="ru-RU" dirty="0" smtClean="0"/>
              <a:t>это возбуждение миокарда в верхушке сердца.</a:t>
            </a:r>
          </a:p>
          <a:p>
            <a:r>
              <a:rPr lang="ru-RU" b="1" dirty="0" smtClean="0"/>
              <a:t>Зубец К</a:t>
            </a:r>
            <a:r>
              <a:rPr lang="ru-RU" dirty="0" smtClean="0"/>
              <a:t>- систола предсердий (0,1сек)и систола желудочков(0,3сек)</a:t>
            </a:r>
          </a:p>
          <a:p>
            <a:r>
              <a:rPr lang="ru-RU" b="1" dirty="0" smtClean="0"/>
              <a:t>Сегмент Т-Р </a:t>
            </a:r>
            <a:r>
              <a:rPr lang="ru-RU" dirty="0" smtClean="0"/>
              <a:t>- диастола сердца ( 0,4 сек)</a:t>
            </a:r>
          </a:p>
          <a:p>
            <a:r>
              <a:rPr lang="ru-RU" dirty="0" smtClean="0"/>
              <a:t>Итого </a:t>
            </a:r>
            <a:r>
              <a:rPr lang="ru-RU" b="1" dirty="0" smtClean="0"/>
              <a:t>сердечный цикл </a:t>
            </a:r>
            <a:r>
              <a:rPr lang="ru-RU" dirty="0" smtClean="0"/>
              <a:t>=0,8сек. 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3204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Измерение ЭКГ по </a:t>
            </a:r>
            <a:r>
              <a:rPr lang="ru-RU" dirty="0" err="1" smtClean="0"/>
              <a:t>Эйнтховену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отведений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3  отведения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 отведение- правая и левая рука.( будем проводить измерение)</a:t>
            </a:r>
          </a:p>
          <a:p>
            <a:r>
              <a:rPr lang="ru-RU" dirty="0" smtClean="0"/>
              <a:t>2 отведение- правая рука и левая нога.(будем)</a:t>
            </a:r>
          </a:p>
          <a:p>
            <a:r>
              <a:rPr lang="ru-RU" dirty="0" smtClean="0"/>
              <a:t>3 отведение- левая рука и левая нога.( не будем)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2919"/>
            <a:ext cx="3797357" cy="292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1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Оборудование «Точка Роста»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Сенсор ЭКГ работает под управлением программы ЦЛ « Радуга» </a:t>
            </a:r>
            <a:r>
              <a:rPr lang="en-US" sz="2400" b="1" dirty="0" err="1" smtClean="0"/>
              <a:t>DigiLab</a:t>
            </a:r>
            <a:endParaRPr lang="ru-RU" sz="2400" b="1" dirty="0"/>
          </a:p>
        </p:txBody>
      </p:sp>
      <p:pic>
        <p:nvPicPr>
          <p:cNvPr id="7170" name="Picture 2" descr="C:\Users\Школа2\Desktop\Точка Роста\IMG_20221229_1023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1" b="244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Измерение ЭКГ по 1 отведению </a:t>
            </a:r>
            <a:r>
              <a:rPr lang="ru-RU" dirty="0" err="1" smtClean="0"/>
              <a:t>Эйнтховена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Закрепить электроды на тыльной стороне предплечий, ближе к запястью. Подсоединить провода с кнопочными разъёмами к соответствующим электродам.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момент снятия ЭКГ испытуемый должен находится в не подвижной, максимально удобной и расслабленной позе.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9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282</TotalTime>
  <Words>401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Открытое занятие по курсу  «Индивидуальный проект по биологии» для 10-11 классов . Тема « Сердце.  Электрокардиография  »</vt:lpstr>
      <vt:lpstr>                Стук сердца. Стих о сердце( Межелайтис)</vt:lpstr>
      <vt:lpstr>Строение сердца</vt:lpstr>
      <vt:lpstr>Элекрокардиография</vt:lpstr>
      <vt:lpstr>Электрокардиограмма — это объективное  графическое отображение  состояния сердца. </vt:lpstr>
      <vt:lpstr>Расшифровка ЭКГ</vt:lpstr>
      <vt:lpstr>Измерение ЭКГ по Эйнтховену.</vt:lpstr>
      <vt:lpstr>Оборудование «Точка Роста»</vt:lpstr>
      <vt:lpstr>Измерение ЭКГ по 1 отведению Эйнтховена.</vt:lpstr>
      <vt:lpstr>Расчет ЧСС после измерения ЭКГ  (1)</vt:lpstr>
      <vt:lpstr>Измерение ЭКГ по 2 отведению Эйнтховена.</vt:lpstr>
      <vt:lpstr>Расчет ЧСС после измерения ЭКГ  (2)</vt:lpstr>
      <vt:lpstr>Оборудование «Точка Роста»</vt:lpstr>
      <vt:lpstr>Датчик ЭКГ от ЦЛ «РобикЛаб»</vt:lpstr>
      <vt:lpstr>Теоретическая часть</vt:lpstr>
      <vt:lpstr>Р. Гамзатов “Прости меня, сердце мое”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Кардиография</dc:title>
  <dc:creator>Школа2</dc:creator>
  <cp:lastModifiedBy>Школа2</cp:lastModifiedBy>
  <cp:revision>21</cp:revision>
  <dcterms:created xsi:type="dcterms:W3CDTF">2023-01-12T05:55:01Z</dcterms:created>
  <dcterms:modified xsi:type="dcterms:W3CDTF">2023-01-13T07:13:07Z</dcterms:modified>
</cp:coreProperties>
</file>