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70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67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EF1D94-67A6-2AFD-ED9C-392D20E08D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5F2E14B-2EF2-9C48-CF33-AEA02928B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558252-4D6F-2704-5734-0B5D4F969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A7F2-7620-41DB-91E1-8546BC2D6FB2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AF81072-EDC6-C56D-1D93-70268FE78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0D96211-BEC9-5BBA-6E68-04375E689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D39A-A6BD-4974-9FE3-20A5CCFF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753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39F85A-19E9-BC7F-722B-45C36045C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7B0F4B5-2685-A134-676C-0EACED6CD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DBE9BCB-8823-E5C5-4984-CD4282839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A7F2-7620-41DB-91E1-8546BC2D6FB2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75EF6C6-4348-ECDA-E224-170C0F066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E1439F-C5F7-22D6-483C-AC2EDEE33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D39A-A6BD-4974-9FE3-20A5CCFF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37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29D6408-BD3F-CD64-A3A6-C58D56E837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480A957-3D26-7581-4FA1-F7C0C8AA4C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35533B-6262-AEE0-02FD-9DE90CB15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A7F2-7620-41DB-91E1-8546BC2D6FB2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0CE74A-475B-BC33-5BEF-29E7B1F7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F4A581E-1150-C5DE-0DE4-580D2BBB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D39A-A6BD-4974-9FE3-20A5CCFF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02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25117D-37ED-96C5-4794-26CFEF4A9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CF51C0-EB99-5A5E-8019-8E6F1FEBA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AF4F60A-429E-0373-28E5-E47552CD8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A7F2-7620-41DB-91E1-8546BC2D6FB2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A882C51-6315-76DE-E04B-692C5AD77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F86C633-2BDE-F345-9EB1-1B0334B98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D39A-A6BD-4974-9FE3-20A5CCFF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26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F56D3A-97BF-EC3F-A9A4-76D5803CE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2683D32-C6D7-AD4A-1CE5-EB9E2BE1D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8281739-BB23-13E6-7E75-FD2F8C433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A7F2-7620-41DB-91E1-8546BC2D6FB2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6650E71-8EC4-9364-A786-F489B9F0A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6983A53-9D24-63B5-65D3-0763B5154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D39A-A6BD-4974-9FE3-20A5CCFF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95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B7D08A-6ED1-3247-39A7-692D0284C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11AD7E-13EF-9B94-F0E2-9D25ECFC7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EF2408B-B5BD-6706-FDEF-CFCC2BB81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230215A-55BE-93C7-4DC2-0EAA5334A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A7F2-7620-41DB-91E1-8546BC2D6FB2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6448BF2-6279-E87E-67D5-58191B681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BE81F58-4DBB-AB9D-1798-A7A974B83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D39A-A6BD-4974-9FE3-20A5CCFF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36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CA4364-A07A-6036-078C-D62FA4FE9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6518C68-3806-6A6F-2975-8DBF0545B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C761CDA-7653-D466-8B65-402CF20D4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D6A216A-8CA7-7F4B-56F0-D89C6F024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198BF0A-CC95-C185-DD4E-E33502345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E3DC4D2-5257-AE65-D753-F77E1973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A7F2-7620-41DB-91E1-8546BC2D6FB2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116776B-4596-8291-172F-FE387933E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51CF146-CD5B-5D74-54C6-5154C5103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D39A-A6BD-4974-9FE3-20A5CCFF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35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3C5312-2575-1AFA-2296-259CD6584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537D502-1E2A-1E23-6AFB-7BBC58FB1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A7F2-7620-41DB-91E1-8546BC2D6FB2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08DC193-89D9-3DFA-8693-F14B57BC8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8CB77D3-CDC1-8496-6B06-3BDFBA27C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D39A-A6BD-4974-9FE3-20A5CCFF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65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425127A-1E97-BD48-4DBB-A2F723577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A7F2-7620-41DB-91E1-8546BC2D6FB2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783AA6B-F32F-F3B5-31C2-7343007E4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EB98BF2-DF99-9AED-6C74-A97917CAF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D39A-A6BD-4974-9FE3-20A5CCFF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14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BE70F4-6779-AACA-EBD9-5B70CC4E6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7AF158-9C9C-FB3D-111E-69D1EFE16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5CC6E7A-0A69-E5F5-A7AD-4B74FA5DF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FA0837B-F04E-B73B-9F7D-1959C1A73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A7F2-7620-41DB-91E1-8546BC2D6FB2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0B858EF-E41F-C7C4-0A57-AA0EB9719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9B6B417-BC09-78C8-AD51-491EB2B0B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D39A-A6BD-4974-9FE3-20A5CCFF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55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25D47A-F546-C162-0E94-414010606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9D77209-7D39-AC11-A351-6AA924F14B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4BAA656-5EAC-9AB0-D590-456A6A8EA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A75AB77-561B-86D8-8A86-4DEF60BC9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A7F2-7620-41DB-91E1-8546BC2D6FB2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6316793-BCD7-AEFA-2D88-460BDD200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A76E427-41C7-2231-0678-147451AEF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D39A-A6BD-4974-9FE3-20A5CCFF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530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259039-4E98-7378-D2DC-B27DE98E8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E7605F4-487E-8F0B-A938-DBA3C6531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639EF76-6167-EF8D-AD9F-0611F5674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FA7F2-7620-41DB-91E1-8546BC2D6FB2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5DA2DF3-8243-C5A0-D298-B5EE12E5F1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24D187-AA85-B95A-A4D9-BE6A19307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ED39A-A6BD-4974-9FE3-20A5CCFF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50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837751-6E1A-9963-3749-414F43C5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438" y="2529191"/>
            <a:ext cx="9470011" cy="2354094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rgbClr val="0070C0"/>
                </a:solidFill>
                <a:latin typeface="+mn-lt"/>
              </a:rPr>
              <a:t>Анализ работы центра </a:t>
            </a:r>
            <a:r>
              <a:rPr lang="ru-RU" sz="4400" dirty="0" smtClean="0">
                <a:solidFill>
                  <a:srgbClr val="0070C0"/>
                </a:solidFill>
                <a:latin typeface="+mn-lt"/>
              </a:rPr>
              <a:t>образования  </a:t>
            </a:r>
            <a:r>
              <a:rPr lang="ru-RU" sz="4400" b="1" dirty="0" smtClean="0">
                <a:solidFill>
                  <a:srgbClr val="00B050"/>
                </a:solidFill>
                <a:latin typeface="+mn-lt"/>
              </a:rPr>
              <a:t>«Точка </a:t>
            </a:r>
            <a:r>
              <a:rPr lang="ru-RU" sz="4400" b="1" dirty="0">
                <a:solidFill>
                  <a:srgbClr val="00B050"/>
                </a:solidFill>
                <a:latin typeface="+mn-lt"/>
              </a:rPr>
              <a:t>Роста» </a:t>
            </a:r>
            <a:r>
              <a:rPr lang="ru-RU" sz="4400" dirty="0" smtClean="0">
                <a:solidFill>
                  <a:srgbClr val="0070C0"/>
                </a:solidFill>
                <a:latin typeface="+mn-lt"/>
              </a:rPr>
              <a:t>в кабинете биологии и химии </a:t>
            </a:r>
            <a:br>
              <a:rPr lang="ru-RU" sz="4400" dirty="0" smtClean="0">
                <a:solidFill>
                  <a:srgbClr val="0070C0"/>
                </a:solidFill>
                <a:latin typeface="+mn-lt"/>
              </a:rPr>
            </a:br>
            <a:r>
              <a:rPr lang="ru-RU" sz="4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4400" dirty="0" smtClean="0">
                <a:solidFill>
                  <a:srgbClr val="0070C0"/>
                </a:solidFill>
                <a:latin typeface="+mn-lt"/>
              </a:rPr>
              <a:t>            ТМК ОУ «</a:t>
            </a:r>
            <a:r>
              <a:rPr lang="ru-RU" sz="4400" dirty="0" err="1" smtClean="0">
                <a:solidFill>
                  <a:srgbClr val="0070C0"/>
                </a:solidFill>
                <a:latin typeface="+mn-lt"/>
              </a:rPr>
              <a:t>Диксонская</a:t>
            </a:r>
            <a:r>
              <a:rPr lang="ru-RU" sz="4400" dirty="0" smtClean="0">
                <a:solidFill>
                  <a:srgbClr val="0070C0"/>
                </a:solidFill>
                <a:latin typeface="+mn-lt"/>
              </a:rPr>
              <a:t> СШ»</a:t>
            </a:r>
            <a:endParaRPr lang="ru-RU" sz="4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62E319E-75B0-EF19-364F-C87A499B6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7174" y="5029200"/>
            <a:ext cx="6960276" cy="106045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>
                <a:solidFill>
                  <a:srgbClr val="002060"/>
                </a:solidFill>
              </a:rPr>
              <a:t>Подготовил учитель </a:t>
            </a:r>
            <a:endParaRPr lang="ru-RU" dirty="0" smtClean="0">
              <a:solidFill>
                <a:srgbClr val="002060"/>
              </a:solidFill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биологии, химии, географии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Амерханова</a:t>
            </a:r>
            <a:r>
              <a:rPr lang="ru-RU" dirty="0">
                <a:solidFill>
                  <a:srgbClr val="002060"/>
                </a:solidFill>
              </a:rPr>
              <a:t> А.И.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7446" y="323001"/>
            <a:ext cx="3219855" cy="2170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90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4868" y="365125"/>
            <a:ext cx="10098932" cy="112320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Эффективное использование оборудования ЦО «Точка Роста»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3192" y="1825625"/>
            <a:ext cx="4716204" cy="435133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10101"/>
                </a:solidFill>
                <a:latin typeface="Roboto"/>
              </a:rPr>
              <a:t>Цифровая  лаборатория используется </a:t>
            </a:r>
            <a:r>
              <a:rPr lang="ru-RU" dirty="0">
                <a:solidFill>
                  <a:srgbClr val="010101"/>
                </a:solidFill>
                <a:latin typeface="Roboto"/>
              </a:rPr>
              <a:t>в проектно-исследовательской </a:t>
            </a:r>
            <a:r>
              <a:rPr lang="ru-RU" dirty="0" smtClean="0">
                <a:solidFill>
                  <a:srgbClr val="010101"/>
                </a:solidFill>
                <a:latin typeface="Roboto"/>
              </a:rPr>
              <a:t>деятельности.</a:t>
            </a:r>
          </a:p>
          <a:p>
            <a:r>
              <a:rPr lang="ru-RU" dirty="0" smtClean="0">
                <a:solidFill>
                  <a:srgbClr val="010101"/>
                </a:solidFill>
                <a:latin typeface="Roboto"/>
              </a:rPr>
              <a:t>  </a:t>
            </a:r>
            <a:r>
              <a:rPr lang="ru-RU" dirty="0">
                <a:solidFill>
                  <a:srgbClr val="010101"/>
                </a:solidFill>
                <a:latin typeface="Roboto"/>
              </a:rPr>
              <a:t>В</a:t>
            </a:r>
            <a:r>
              <a:rPr lang="ru-RU" dirty="0" smtClean="0">
                <a:solidFill>
                  <a:srgbClr val="010101"/>
                </a:solidFill>
                <a:latin typeface="Roboto"/>
              </a:rPr>
              <a:t> НПК «Золотое Перо» на школьном и муниципальном уровнях была представлена работа по теме </a:t>
            </a:r>
            <a:r>
              <a:rPr lang="ru-RU" b="1" dirty="0" smtClean="0">
                <a:solidFill>
                  <a:srgbClr val="FF0000"/>
                </a:solidFill>
                <a:latin typeface="Roboto"/>
              </a:rPr>
              <a:t>«Исследование биоэлектрической активности коры головного мозга. Электроэнцефалография с использованием датчика ЭЭГ»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1642" y="1700241"/>
            <a:ext cx="2902981" cy="217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1847" y="4001165"/>
            <a:ext cx="3079795" cy="230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026" y="1700241"/>
            <a:ext cx="3037631" cy="2118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7939" y="4001165"/>
            <a:ext cx="2816684" cy="230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7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4322" y="365126"/>
            <a:ext cx="10079477" cy="11037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Эффективное использование оборудования ЦО «Точка Роста»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19847" y="1789889"/>
            <a:ext cx="4027252" cy="4387074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b="1" dirty="0" smtClean="0">
                <a:solidFill>
                  <a:srgbClr val="FF0000"/>
                </a:solidFill>
              </a:rPr>
              <a:t>ЦО « Точка Роста» </a:t>
            </a:r>
            <a:r>
              <a:rPr lang="ru-RU" dirty="0" smtClean="0"/>
              <a:t>дети </a:t>
            </a:r>
            <a:r>
              <a:rPr lang="ru-RU" dirty="0"/>
              <a:t>учатся общаться, работать в группах, совершенствуют коммуникативные навыки, строят продуктивное сотрудничество со сверстниками и взрослыми.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3762" y="1379408"/>
            <a:ext cx="4178970" cy="313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356" y="3745149"/>
            <a:ext cx="3138318" cy="235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8928" y="1379407"/>
            <a:ext cx="2334637" cy="202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71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5204" y="209482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Результаты работы в ЦО «Точка Роста»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00000">
            <a:off x="1816710" y="1863182"/>
            <a:ext cx="3215790" cy="409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4655" y="1978199"/>
            <a:ext cx="3511686" cy="423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44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1872" y="365125"/>
            <a:ext cx="9991928" cy="1230211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Результаты работы в ЦО «Точка Роста»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154313"/>
              </p:ext>
            </p:extLst>
          </p:nvPr>
        </p:nvGraphicFramePr>
        <p:xfrm>
          <a:off x="655596" y="76200"/>
          <a:ext cx="4586802" cy="6625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Acrobat Document" r:id="rId3" imgW="3429000" imgH="4952684" progId="Acrobat.Document.11">
                  <p:embed/>
                </p:oleObj>
              </mc:Choice>
              <mc:Fallback>
                <p:oleObj name="Acrobat Document" r:id="rId3" imgW="3429000" imgH="4952684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5596" y="76200"/>
                        <a:ext cx="4586802" cy="6625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541080"/>
              </p:ext>
            </p:extLst>
          </p:nvPr>
        </p:nvGraphicFramePr>
        <p:xfrm>
          <a:off x="7270614" y="-149710"/>
          <a:ext cx="4749936" cy="6861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Acrobat Document" r:id="rId5" imgW="3429000" imgH="4952684" progId="Acrobat.Document.11">
                  <p:embed/>
                </p:oleObj>
              </mc:Choice>
              <mc:Fallback>
                <p:oleObj name="Acrobat Document" r:id="rId5" imgW="3429000" imgH="4952684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70614" y="-149710"/>
                        <a:ext cx="4749936" cy="6861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334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9420" y="365125"/>
            <a:ext cx="9904379" cy="72437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Заключение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6579" y="1391055"/>
            <a:ext cx="5183221" cy="478590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ЦО «Точка Роста»  </a:t>
            </a:r>
            <a:r>
              <a:rPr lang="ru-RU" sz="2400" b="1" dirty="0" smtClean="0">
                <a:solidFill>
                  <a:srgbClr val="FF0000"/>
                </a:solidFill>
              </a:rPr>
              <a:t>активно </a:t>
            </a:r>
            <a:r>
              <a:rPr lang="ru-RU" sz="2400" dirty="0" smtClean="0"/>
              <a:t>задействован в учебном процессе и во внеурочной деятельности </a:t>
            </a:r>
            <a:r>
              <a:rPr lang="ru-RU" sz="2400" dirty="0" smtClean="0">
                <a:solidFill>
                  <a:prstClr val="black"/>
                </a:solidFill>
              </a:rPr>
              <a:t>в </a:t>
            </a:r>
            <a:r>
              <a:rPr lang="ru-RU" sz="2400" dirty="0">
                <a:solidFill>
                  <a:prstClr val="black"/>
                </a:solidFill>
              </a:rPr>
              <a:t>кабинете </a:t>
            </a:r>
            <a:r>
              <a:rPr lang="ru-RU" sz="2400" dirty="0" smtClean="0">
                <a:solidFill>
                  <a:prstClr val="black"/>
                </a:solidFill>
              </a:rPr>
              <a:t>биологии. </a:t>
            </a:r>
            <a:endParaRPr lang="ru-RU" sz="2400" dirty="0" smtClean="0"/>
          </a:p>
          <a:p>
            <a:r>
              <a:rPr lang="ru-RU" sz="2400" dirty="0" smtClean="0"/>
              <a:t>У обучающихся формируются учебно-познавательные, социально- трудовые, информационно-коммуникативные и другие виды ключевых  компетенций.</a:t>
            </a:r>
          </a:p>
          <a:p>
            <a:r>
              <a:rPr lang="ru-RU" sz="2400" dirty="0" smtClean="0"/>
              <a:t>Формируется креативность, пространственное и стратегическое мышление.</a:t>
            </a:r>
          </a:p>
          <a:p>
            <a:r>
              <a:rPr lang="ru-RU" sz="2400" dirty="0" smtClean="0"/>
              <a:t>Формирование успешной личности.</a:t>
            </a:r>
          </a:p>
          <a:p>
            <a:endParaRPr lang="ru-RU" sz="2400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57609" y="1342418"/>
            <a:ext cx="5196191" cy="483454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«Точка Роста»- </a:t>
            </a:r>
            <a:r>
              <a:rPr lang="ru-RU" b="1" dirty="0" smtClean="0">
                <a:solidFill>
                  <a:srgbClr val="00B050"/>
                </a:solidFill>
              </a:rPr>
              <a:t>бесценный ресурс формирования современных цифровых компетенций !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294" y="2990890"/>
            <a:ext cx="3579778" cy="309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00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3392" y="1520647"/>
            <a:ext cx="5789672" cy="451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85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B12A36-F239-ACE6-3AFC-D1BBFEA71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579" y="365125"/>
            <a:ext cx="10517221" cy="161931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Цель: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A42322-CC12-86B7-4EA9-BABEC4579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706" y="2402731"/>
            <a:ext cx="9661187" cy="377423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овершенствование </a:t>
            </a:r>
            <a:r>
              <a:rPr lang="ru-RU" dirty="0"/>
              <a:t>условий для повышения качества образования, </a:t>
            </a:r>
            <a:r>
              <a:rPr lang="ru-RU" dirty="0" smtClean="0"/>
              <a:t>расширение </a:t>
            </a:r>
            <a:r>
              <a:rPr lang="ru-RU" dirty="0"/>
              <a:t>возможностей обучающихся в освоении учебных предметов естественно -научной </a:t>
            </a:r>
            <a:r>
              <a:rPr lang="ru-RU" dirty="0" smtClean="0"/>
              <a:t> направленности, </a:t>
            </a:r>
            <a:r>
              <a:rPr lang="ru-RU" dirty="0"/>
              <a:t>программ дополнительного образования </a:t>
            </a:r>
            <a:r>
              <a:rPr lang="ru-RU" dirty="0" smtClean="0"/>
              <a:t>естественно- научной направленности, практической </a:t>
            </a:r>
            <a:r>
              <a:rPr lang="ru-RU" dirty="0"/>
              <a:t>отработки учебного материала по учебным предметам 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>
                <a:solidFill>
                  <a:srgbClr val="FF0000"/>
                </a:solidFill>
              </a:rPr>
              <a:t>Химия», «Биология</a:t>
            </a:r>
            <a:r>
              <a:rPr lang="ru-RU" dirty="0" smtClean="0">
                <a:solidFill>
                  <a:srgbClr val="FF0000"/>
                </a:solidFill>
              </a:rPr>
              <a:t>».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7153" y="33252"/>
            <a:ext cx="2168762" cy="195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51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494" y="365126"/>
            <a:ext cx="10371306" cy="104538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Задачи: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0665" y="1517516"/>
            <a:ext cx="10663136" cy="477628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реализация </a:t>
            </a:r>
            <a:r>
              <a:rPr lang="ru-RU" dirty="0" smtClean="0"/>
              <a:t>общеобразовательных </a:t>
            </a:r>
            <a:r>
              <a:rPr lang="ru-RU" dirty="0"/>
              <a:t>программ по учебным предметам естественно-научной </a:t>
            </a:r>
            <a:r>
              <a:rPr lang="ru-RU" dirty="0" smtClean="0"/>
              <a:t> направленности, </a:t>
            </a:r>
            <a:r>
              <a:rPr lang="ru-RU" dirty="0"/>
              <a:t>в том числе в рамках внеурочной деятельности </a:t>
            </a:r>
            <a:r>
              <a:rPr lang="ru-RU" dirty="0" smtClean="0"/>
              <a:t>обучающихся.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2. разработка и реализация </a:t>
            </a:r>
            <a:r>
              <a:rPr lang="ru-RU" dirty="0" smtClean="0"/>
              <a:t> </a:t>
            </a:r>
            <a:r>
              <a:rPr lang="ru-RU" dirty="0"/>
              <a:t>дополнительных общеобразовательных программ естественно - научной </a:t>
            </a:r>
            <a:r>
              <a:rPr lang="ru-RU" dirty="0" smtClean="0"/>
              <a:t>направленности.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3. вовлечение обучающихся и педагогических работников в проектную </a:t>
            </a:r>
            <a:r>
              <a:rPr lang="ru-RU" dirty="0" smtClean="0"/>
              <a:t>деятельность.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4. </a:t>
            </a:r>
            <a:r>
              <a:rPr lang="ru-RU" dirty="0" smtClean="0"/>
              <a:t> </a:t>
            </a:r>
            <a:r>
              <a:rPr lang="ru-RU" dirty="0"/>
              <a:t>повышение профессионального мастерства </a:t>
            </a:r>
            <a:r>
              <a:rPr lang="ru-RU" dirty="0" smtClean="0"/>
              <a:t>учителя биологии и химии, работающего в  ЦО ЕНН «Точка Роста».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6339" y="194519"/>
            <a:ext cx="1284084" cy="128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77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0860" y="365125"/>
            <a:ext cx="10312940" cy="105511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Кабинет биологии и химии.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10119" y="1595336"/>
            <a:ext cx="5309681" cy="458162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dirty="0"/>
              <a:t>Кабинет оснащен новой удобной мебелью, современным </a:t>
            </a:r>
            <a:r>
              <a:rPr lang="ru-RU" dirty="0" smtClean="0"/>
              <a:t>цифровым оборудованием, логотипом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08970" y="1575881"/>
            <a:ext cx="5244830" cy="460108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dirty="0">
                <a:solidFill>
                  <a:prstClr val="black"/>
                </a:solidFill>
              </a:rPr>
              <a:t>В 2022-23 </a:t>
            </a:r>
            <a:r>
              <a:rPr lang="ru-RU" dirty="0" smtClean="0">
                <a:solidFill>
                  <a:prstClr val="black"/>
                </a:solidFill>
              </a:rPr>
              <a:t>учебном году</a:t>
            </a:r>
          </a:p>
          <a:p>
            <a:pPr marL="0" lvl="0" indent="0" algn="ctr">
              <a:buNone/>
            </a:pPr>
            <a:r>
              <a:rPr lang="ru-RU" dirty="0" smtClean="0">
                <a:solidFill>
                  <a:prstClr val="black"/>
                </a:solidFill>
              </a:rPr>
              <a:t>в ЦО </a:t>
            </a:r>
            <a:r>
              <a:rPr lang="ru-RU" dirty="0">
                <a:solidFill>
                  <a:prstClr val="black"/>
                </a:solidFill>
              </a:rPr>
              <a:t>«Точка роста» функционировали </a:t>
            </a:r>
            <a:r>
              <a:rPr lang="ru-RU" dirty="0" smtClean="0">
                <a:solidFill>
                  <a:prstClr val="black"/>
                </a:solidFill>
              </a:rPr>
              <a:t>объединения: 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1. </a:t>
            </a:r>
            <a:r>
              <a:rPr lang="ru-RU" dirty="0" smtClean="0">
                <a:solidFill>
                  <a:prstClr val="black"/>
                </a:solidFill>
              </a:rPr>
              <a:t>«Практическая биология» </a:t>
            </a:r>
            <a:r>
              <a:rPr lang="ru-RU" dirty="0">
                <a:solidFill>
                  <a:prstClr val="black"/>
                </a:solidFill>
              </a:rPr>
              <a:t>- </a:t>
            </a:r>
            <a:r>
              <a:rPr lang="ru-RU" dirty="0" smtClean="0">
                <a:solidFill>
                  <a:prstClr val="black"/>
                </a:solidFill>
              </a:rPr>
              <a:t>5-9 </a:t>
            </a:r>
            <a:r>
              <a:rPr lang="ru-RU" dirty="0">
                <a:solidFill>
                  <a:prstClr val="black"/>
                </a:solidFill>
              </a:rPr>
              <a:t>класс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2</a:t>
            </a:r>
            <a:r>
              <a:rPr lang="ru-RU" dirty="0">
                <a:solidFill>
                  <a:prstClr val="black"/>
                </a:solidFill>
              </a:rPr>
              <a:t>. </a:t>
            </a:r>
            <a:r>
              <a:rPr lang="ru-RU" dirty="0" smtClean="0">
                <a:solidFill>
                  <a:prstClr val="black"/>
                </a:solidFill>
              </a:rPr>
              <a:t>«Индивидуальный Проект по биологии» -  10-11 </a:t>
            </a:r>
            <a:r>
              <a:rPr lang="ru-RU" dirty="0">
                <a:solidFill>
                  <a:prstClr val="black"/>
                </a:solidFill>
              </a:rPr>
              <a:t>классы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3</a:t>
            </a:r>
            <a:r>
              <a:rPr lang="ru-RU" dirty="0">
                <a:solidFill>
                  <a:prstClr val="black"/>
                </a:solidFill>
              </a:rPr>
              <a:t>. </a:t>
            </a:r>
            <a:r>
              <a:rPr lang="ru-RU" dirty="0" smtClean="0">
                <a:solidFill>
                  <a:prstClr val="black"/>
                </a:solidFill>
              </a:rPr>
              <a:t>«Я- исследователь» </a:t>
            </a:r>
            <a:r>
              <a:rPr lang="ru-RU" dirty="0">
                <a:solidFill>
                  <a:prstClr val="black"/>
                </a:solidFill>
              </a:rPr>
              <a:t>- </a:t>
            </a:r>
            <a:r>
              <a:rPr lang="ru-RU" dirty="0" smtClean="0">
                <a:solidFill>
                  <a:prstClr val="black"/>
                </a:solidFill>
              </a:rPr>
              <a:t>9 </a:t>
            </a:r>
            <a:r>
              <a:rPr lang="ru-RU" dirty="0">
                <a:solidFill>
                  <a:prstClr val="black"/>
                </a:solidFill>
              </a:rPr>
              <a:t>класс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5065" y="3528044"/>
            <a:ext cx="3463046" cy="252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7854" y="168932"/>
            <a:ext cx="1573855" cy="157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90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КПК по «Точке Роста»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3523" y="1803929"/>
            <a:ext cx="5107022" cy="441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7129" y="184825"/>
            <a:ext cx="1883960" cy="163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4672" y="1536970"/>
            <a:ext cx="4396902" cy="39703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/>
                <a:ea typeface="Times New Roman"/>
              </a:rPr>
              <a:t>С 9.05- 9.06.2022 г. мною были пройдены курсы повышения квалификации  </a:t>
            </a:r>
            <a:r>
              <a:rPr lang="ru-RU" dirty="0">
                <a:latin typeface="Arial"/>
                <a:ea typeface="Times New Roman"/>
              </a:rPr>
              <a:t>при </a:t>
            </a:r>
            <a:r>
              <a:rPr lang="ru-RU" dirty="0" smtClean="0">
                <a:latin typeface="Arial"/>
                <a:ea typeface="Times New Roman"/>
              </a:rPr>
              <a:t>ФГАОУ ДОП </a:t>
            </a:r>
            <a:r>
              <a:rPr lang="ru-RU" dirty="0">
                <a:latin typeface="Arial"/>
                <a:ea typeface="Times New Roman"/>
              </a:rPr>
              <a:t>«Академия реализации государственной политики и профессионального развития работников образования Министерства просвещения Российской </a:t>
            </a:r>
            <a:r>
              <a:rPr lang="ru-RU" dirty="0" smtClean="0">
                <a:latin typeface="Arial"/>
                <a:ea typeface="Times New Roman"/>
              </a:rPr>
              <a:t>Федерации» </a:t>
            </a:r>
          </a:p>
          <a:p>
            <a:r>
              <a:rPr lang="ru-RU" dirty="0" smtClean="0">
                <a:latin typeface="Arial"/>
                <a:ea typeface="Times New Roman"/>
              </a:rPr>
              <a:t>г. Москва </a:t>
            </a:r>
            <a:r>
              <a:rPr lang="ru-RU" dirty="0" smtClean="0">
                <a:solidFill>
                  <a:srgbClr val="FF0000"/>
                </a:solidFill>
                <a:latin typeface="Arial"/>
                <a:ea typeface="Times New Roman"/>
              </a:rPr>
              <a:t>«Использование </a:t>
            </a:r>
            <a:r>
              <a:rPr lang="ru-RU" dirty="0">
                <a:solidFill>
                  <a:srgbClr val="FF0000"/>
                </a:solidFill>
                <a:latin typeface="Arial"/>
                <a:ea typeface="Times New Roman"/>
              </a:rPr>
              <a:t>современного учебного </a:t>
            </a:r>
            <a:r>
              <a:rPr lang="ru-RU" dirty="0" smtClean="0">
                <a:solidFill>
                  <a:srgbClr val="FF0000"/>
                </a:solidFill>
                <a:latin typeface="Arial"/>
                <a:ea typeface="Times New Roman"/>
              </a:rPr>
              <a:t>оборудования </a:t>
            </a:r>
            <a:r>
              <a:rPr lang="ru-RU" dirty="0">
                <a:solidFill>
                  <a:srgbClr val="FF0000"/>
                </a:solidFill>
                <a:latin typeface="Arial"/>
                <a:ea typeface="Times New Roman"/>
              </a:rPr>
              <a:t>в ЦО естественнонаучной и технологической направленностей «Точка </a:t>
            </a:r>
            <a:r>
              <a:rPr lang="ru-RU" dirty="0" smtClean="0">
                <a:solidFill>
                  <a:srgbClr val="FF0000"/>
                </a:solidFill>
                <a:latin typeface="Arial"/>
                <a:ea typeface="Times New Roman"/>
              </a:rPr>
              <a:t>Роста»».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5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952" y="365125"/>
            <a:ext cx="10244847" cy="112320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b="1" dirty="0">
                <a:solidFill>
                  <a:srgbClr val="00B050"/>
                </a:solidFill>
              </a:rPr>
              <a:t>Эффективное использование оборудования </a:t>
            </a:r>
            <a:r>
              <a:rPr lang="ru-RU" b="1" dirty="0" smtClean="0">
                <a:solidFill>
                  <a:srgbClr val="00B050"/>
                </a:solidFill>
              </a:rPr>
              <a:t>ЦО «Точка Роста»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2042809"/>
            <a:ext cx="3908898" cy="413415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Цифровые лаборатории по  биологии, химии, экологии, </a:t>
            </a:r>
            <a:r>
              <a:rPr lang="ru-RU" dirty="0" smtClean="0"/>
              <a:t>физиологии</a:t>
            </a:r>
            <a:r>
              <a:rPr lang="ru-RU" dirty="0"/>
              <a:t>, </a:t>
            </a:r>
            <a:r>
              <a:rPr lang="ru-RU" dirty="0" err="1" smtClean="0"/>
              <a:t>нейротехнологии</a:t>
            </a:r>
            <a:r>
              <a:rPr lang="ru-RU" dirty="0" smtClean="0"/>
              <a:t>:</a:t>
            </a:r>
          </a:p>
          <a:p>
            <a:pPr marL="0" lvl="0" indent="0">
              <a:lnSpc>
                <a:spcPct val="100000"/>
              </a:lnSpc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r>
              <a:rPr lang="ru-RU" sz="2400" dirty="0">
                <a:solidFill>
                  <a:prstClr val="black"/>
                </a:solidFill>
                <a:latin typeface="Verdana"/>
              </a:rPr>
              <a:t>ЦЛ «</a:t>
            </a:r>
            <a:r>
              <a:rPr lang="ru-RU" sz="2400" dirty="0" err="1">
                <a:solidFill>
                  <a:prstClr val="black"/>
                </a:solidFill>
                <a:latin typeface="Verdana"/>
              </a:rPr>
              <a:t>РобикЛаб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»</a:t>
            </a:r>
          </a:p>
          <a:p>
            <a:pPr marL="0" lvl="0" indent="0">
              <a:lnSpc>
                <a:spcPct val="100000"/>
              </a:lnSpc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r>
              <a:rPr lang="ru-RU" sz="2400" dirty="0">
                <a:solidFill>
                  <a:prstClr val="black"/>
                </a:solidFill>
                <a:latin typeface="Verdana"/>
              </a:rPr>
              <a:t>ЦЛ « </a:t>
            </a:r>
            <a:r>
              <a:rPr lang="en-US" sz="2400" dirty="0" err="1">
                <a:solidFill>
                  <a:prstClr val="black"/>
                </a:solidFill>
                <a:latin typeface="Verdana"/>
              </a:rPr>
              <a:t>DigiLab</a:t>
            </a:r>
            <a:r>
              <a:rPr lang="en-US" sz="2400" dirty="0">
                <a:solidFill>
                  <a:prstClr val="black"/>
                </a:solidFill>
                <a:latin typeface="Verdana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- Радуга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»</a:t>
            </a:r>
          </a:p>
          <a:p>
            <a:pPr marL="0" lvl="0" indent="0">
              <a:lnSpc>
                <a:spcPct val="100000"/>
              </a:lnSpc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r>
              <a:rPr lang="ru-RU" sz="2200" dirty="0">
                <a:solidFill>
                  <a:prstClr val="black"/>
                </a:solidFill>
                <a:latin typeface="Verdana"/>
              </a:rPr>
              <a:t>Электронный микроскоп</a:t>
            </a:r>
          </a:p>
          <a:p>
            <a:pPr marL="0" lvl="0" indent="0">
              <a:lnSpc>
                <a:spcPct val="100000"/>
              </a:lnSpc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r>
              <a:rPr lang="ru-RU" sz="2400" dirty="0">
                <a:solidFill>
                  <a:prstClr val="black"/>
                </a:solidFill>
                <a:latin typeface="Verdana"/>
              </a:rPr>
              <a:t>«</a:t>
            </a:r>
            <a:r>
              <a:rPr lang="en-US" sz="2400" dirty="0" err="1">
                <a:solidFill>
                  <a:prstClr val="black"/>
                </a:solidFill>
                <a:latin typeface="Verdana"/>
              </a:rPr>
              <a:t>Levenhuk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»</a:t>
            </a:r>
          </a:p>
          <a:p>
            <a:pPr marL="0" lvl="0" indent="0">
              <a:lnSpc>
                <a:spcPct val="100000"/>
              </a:lnSpc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endParaRPr lang="ru-RU" sz="2400" dirty="0">
              <a:solidFill>
                <a:prstClr val="black"/>
              </a:solidFill>
              <a:latin typeface="Verdana"/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6313" y="1546698"/>
            <a:ext cx="3259235" cy="251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9251" y="4309353"/>
            <a:ext cx="2996297" cy="199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2542" y="3744861"/>
            <a:ext cx="3141374" cy="235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2505" y="1533076"/>
            <a:ext cx="2320440" cy="200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44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0586" y="365125"/>
            <a:ext cx="10303213" cy="113293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Эффективное использование оборудования ЦО «Точка Роста»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1481" y="2714017"/>
            <a:ext cx="4143984" cy="3462945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ru-RU" dirty="0"/>
              <a:t>На уроках </a:t>
            </a:r>
            <a:r>
              <a:rPr lang="ru-RU" dirty="0" smtClean="0"/>
              <a:t> биологии</a:t>
            </a:r>
            <a:r>
              <a:rPr lang="ru-RU" dirty="0"/>
              <a:t>, химии </a:t>
            </a:r>
            <a:r>
              <a:rPr lang="ru-RU" dirty="0" smtClean="0"/>
              <a:t>и занятиях кружка активно используются ноутбуки</a:t>
            </a:r>
            <a:r>
              <a:rPr lang="ru-RU" dirty="0"/>
              <a:t>. </a:t>
            </a:r>
            <a:r>
              <a:rPr lang="ru-RU" dirty="0" smtClean="0"/>
              <a:t>Эффективно применяются химические </a:t>
            </a:r>
            <a:r>
              <a:rPr lang="ru-RU" dirty="0"/>
              <a:t>реактивы для проведения лабораторных работ.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9538" y="1498060"/>
            <a:ext cx="6060462" cy="4542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5454" y="1361873"/>
            <a:ext cx="1546567" cy="133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74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952" y="365126"/>
            <a:ext cx="10244847" cy="92865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Эффективное использование оборудования ЦО «Точка Роста»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936" y="1507787"/>
            <a:ext cx="5126477" cy="466917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10101"/>
                </a:solidFill>
                <a:latin typeface="Roboto"/>
              </a:rPr>
              <a:t>Благодаря цифровым датчикам, эксперименты </a:t>
            </a:r>
            <a:r>
              <a:rPr lang="ru-RU" dirty="0">
                <a:solidFill>
                  <a:srgbClr val="010101"/>
                </a:solidFill>
                <a:latin typeface="Roboto"/>
              </a:rPr>
              <a:t>становится </a:t>
            </a:r>
            <a:r>
              <a:rPr lang="ru-RU" dirty="0" smtClean="0">
                <a:solidFill>
                  <a:srgbClr val="010101"/>
                </a:solidFill>
                <a:latin typeface="Roboto"/>
              </a:rPr>
              <a:t> </a:t>
            </a:r>
            <a:r>
              <a:rPr lang="ru-RU" dirty="0">
                <a:solidFill>
                  <a:srgbClr val="010101"/>
                </a:solidFill>
                <a:latin typeface="Roboto"/>
              </a:rPr>
              <a:t>более </a:t>
            </a:r>
            <a:r>
              <a:rPr lang="ru-RU" dirty="0" smtClean="0">
                <a:solidFill>
                  <a:srgbClr val="010101"/>
                </a:solidFill>
                <a:latin typeface="Roboto"/>
              </a:rPr>
              <a:t>информационными, насыщенными, наглядными и понятными ученикам</a:t>
            </a:r>
            <a:r>
              <a:rPr lang="ru-RU" dirty="0">
                <a:solidFill>
                  <a:srgbClr val="010101"/>
                </a:solidFill>
                <a:latin typeface="Roboto"/>
              </a:rPr>
              <a:t>.</a:t>
            </a:r>
            <a:r>
              <a:rPr lang="ru-RU" dirty="0" smtClean="0">
                <a:solidFill>
                  <a:srgbClr val="010101"/>
                </a:solidFill>
                <a:latin typeface="Roboto"/>
              </a:rPr>
              <a:t> </a:t>
            </a:r>
          </a:p>
          <a:p>
            <a:r>
              <a:rPr lang="ru-RU" dirty="0" smtClean="0">
                <a:solidFill>
                  <a:srgbClr val="010101"/>
                </a:solidFill>
                <a:latin typeface="Roboto"/>
              </a:rPr>
              <a:t>В ходе проведения экспериментов результаты </a:t>
            </a:r>
            <a:r>
              <a:rPr lang="ru-RU" dirty="0">
                <a:solidFill>
                  <a:srgbClr val="010101"/>
                </a:solidFill>
                <a:latin typeface="Roboto"/>
              </a:rPr>
              <a:t>измерений отображаются на экране </a:t>
            </a:r>
            <a:r>
              <a:rPr lang="ru-RU" dirty="0" smtClean="0">
                <a:solidFill>
                  <a:srgbClr val="010101"/>
                </a:solidFill>
                <a:latin typeface="Roboto"/>
              </a:rPr>
              <a:t>в </a:t>
            </a:r>
            <a:r>
              <a:rPr lang="ru-RU" dirty="0">
                <a:solidFill>
                  <a:srgbClr val="010101"/>
                </a:solidFill>
                <a:latin typeface="Roboto"/>
              </a:rPr>
              <a:t>виде графиков и </a:t>
            </a:r>
            <a:r>
              <a:rPr lang="ru-RU" dirty="0" smtClean="0">
                <a:solidFill>
                  <a:srgbClr val="010101"/>
                </a:solidFill>
                <a:latin typeface="Roboto"/>
              </a:rPr>
              <a:t>таблиц.</a:t>
            </a:r>
          </a:p>
          <a:p>
            <a:r>
              <a:rPr lang="ru-RU" dirty="0" smtClean="0">
                <a:solidFill>
                  <a:srgbClr val="010101"/>
                </a:solidFill>
                <a:latin typeface="Roboto"/>
              </a:rPr>
              <a:t>Возрастает </a:t>
            </a:r>
            <a:r>
              <a:rPr lang="ru-RU" dirty="0">
                <a:solidFill>
                  <a:srgbClr val="010101"/>
                </a:solidFill>
                <a:latin typeface="Roboto"/>
              </a:rPr>
              <a:t>интерес к изучению </a:t>
            </a:r>
            <a:r>
              <a:rPr lang="ru-RU" dirty="0" smtClean="0">
                <a:solidFill>
                  <a:srgbClr val="010101"/>
                </a:solidFill>
                <a:latin typeface="Roboto"/>
              </a:rPr>
              <a:t>химии, биологии, физиологии, медицины, экологии, географии.</a:t>
            </a:r>
          </a:p>
          <a:p>
            <a:r>
              <a:rPr lang="ru-RU" dirty="0" smtClean="0">
                <a:solidFill>
                  <a:srgbClr val="010101"/>
                </a:solidFill>
                <a:latin typeface="Roboto"/>
              </a:rPr>
              <a:t>Такие занятия способствуют </a:t>
            </a:r>
            <a:r>
              <a:rPr lang="ru-RU" dirty="0">
                <a:solidFill>
                  <a:srgbClr val="010101"/>
                </a:solidFill>
                <a:latin typeface="Roboto"/>
              </a:rPr>
              <a:t>формированию навыков исследовательской деятельности.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7867" y="989183"/>
            <a:ext cx="3621316" cy="27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6324" y="3705169"/>
            <a:ext cx="3477986" cy="260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6324" y="1316649"/>
            <a:ext cx="1883827" cy="163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58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952" y="365125"/>
            <a:ext cx="10244847" cy="112320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Эффективное использование оборудования ЦО «Точка Роста»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39341"/>
            <a:ext cx="4677383" cy="433762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202124"/>
                </a:solidFill>
                <a:latin typeface="Google Sans"/>
              </a:rPr>
              <a:t>С целью показа инновационных </a:t>
            </a:r>
            <a:r>
              <a:rPr lang="ru-RU" dirty="0">
                <a:solidFill>
                  <a:srgbClr val="202124"/>
                </a:solidFill>
                <a:latin typeface="Google Sans"/>
              </a:rPr>
              <a:t>форм и методов </a:t>
            </a:r>
            <a:r>
              <a:rPr lang="ru-RU" dirty="0" smtClean="0">
                <a:solidFill>
                  <a:srgbClr val="202124"/>
                </a:solidFill>
                <a:latin typeface="Google Sans"/>
              </a:rPr>
              <a:t>учебного процесса с использованием цифровых технологий, мною было проведено открытое занятие по биологии  на  тему: </a:t>
            </a:r>
            <a:r>
              <a:rPr lang="ru-RU" b="1" dirty="0" smtClean="0">
                <a:solidFill>
                  <a:srgbClr val="FF0000"/>
                </a:solidFill>
                <a:latin typeface="Google Sans"/>
              </a:rPr>
              <a:t>«Строение сердца. Электрокардиография»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7219" y="1221458"/>
            <a:ext cx="3767272" cy="503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0680" y="4041807"/>
            <a:ext cx="2040681" cy="204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8770" y="1614791"/>
            <a:ext cx="2112592" cy="237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70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571</Words>
  <Application>Microsoft Office PowerPoint</Application>
  <PresentationFormat>Произвольный</PresentationFormat>
  <Paragraphs>50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Acrobat Document</vt:lpstr>
      <vt:lpstr>Анализ работы центра образования  «Точка Роста» в кабинете биологии и химии               ТМК ОУ «Диксонская СШ»</vt:lpstr>
      <vt:lpstr>Цель:</vt:lpstr>
      <vt:lpstr>Задачи:</vt:lpstr>
      <vt:lpstr>Кабинет биологии и химии.</vt:lpstr>
      <vt:lpstr>КПК по «Точке Роста»</vt:lpstr>
      <vt:lpstr> Эффективное использование оборудования ЦО «Точка Роста»</vt:lpstr>
      <vt:lpstr>Эффективное использование оборудования ЦО «Точка Роста»</vt:lpstr>
      <vt:lpstr>Эффективное использование оборудования ЦО «Точка Роста»</vt:lpstr>
      <vt:lpstr>Эффективное использование оборудования ЦО «Точка Роста»</vt:lpstr>
      <vt:lpstr>Эффективное использование оборудования ЦО «Точка Роста»</vt:lpstr>
      <vt:lpstr>Эффективное использование оборудования ЦО «Точка Роста»</vt:lpstr>
      <vt:lpstr>Результаты работы в ЦО «Точка Роста»</vt:lpstr>
      <vt:lpstr>Результаты работы в ЦО «Точка Роста»</vt:lpstr>
      <vt:lpstr>Заключение.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работы центра «Точка Роста» в кабинете биологии, химии, географии.</dc:title>
  <dc:creator>БиоХим</dc:creator>
  <cp:lastModifiedBy>Роберт</cp:lastModifiedBy>
  <cp:revision>30</cp:revision>
  <dcterms:created xsi:type="dcterms:W3CDTF">2023-05-12T07:32:52Z</dcterms:created>
  <dcterms:modified xsi:type="dcterms:W3CDTF">2023-06-28T03:27:31Z</dcterms:modified>
</cp:coreProperties>
</file>