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48" r:id="rId7"/>
  </p:sldMasterIdLst>
  <p:notesMasterIdLst>
    <p:notesMasterId r:id="rId22"/>
  </p:notesMasterIdLst>
  <p:sldIdLst>
    <p:sldId id="256" r:id="rId8"/>
    <p:sldId id="259" r:id="rId9"/>
    <p:sldId id="279" r:id="rId10"/>
    <p:sldId id="260" r:id="rId11"/>
    <p:sldId id="262" r:id="rId12"/>
    <p:sldId id="263" r:id="rId13"/>
    <p:sldId id="271" r:id="rId14"/>
    <p:sldId id="272" r:id="rId15"/>
    <p:sldId id="281" r:id="rId16"/>
    <p:sldId id="280" r:id="rId17"/>
    <p:sldId id="261" r:id="rId18"/>
    <p:sldId id="274" r:id="rId19"/>
    <p:sldId id="26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277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E7DCC-9332-4C65-B37A-73AE9E33E1E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D5364-7187-4BCF-976F-3F360FBADA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</a:rPr>
            <a:t>Создавать условия для повышения уровня профессиональной компетентности педагогических работников с целью повышения качества образования</a:t>
          </a:r>
          <a:endParaRPr lang="ru-RU" sz="1600" b="1" dirty="0">
            <a:solidFill>
              <a:schemeClr val="tx1"/>
            </a:solidFill>
          </a:endParaRPr>
        </a:p>
      </dgm:t>
    </dgm:pt>
    <dgm:pt modelId="{9CE91D94-028F-4C1B-A486-9362BDD7E4E2}" type="parTrans" cxnId="{9CEA2356-F0B3-42DC-9C5B-65C064E11FD7}">
      <dgm:prSet/>
      <dgm:spPr/>
      <dgm:t>
        <a:bodyPr/>
        <a:lstStyle/>
        <a:p>
          <a:endParaRPr lang="ru-RU"/>
        </a:p>
      </dgm:t>
    </dgm:pt>
    <dgm:pt modelId="{1B4FB1BE-F57F-41E1-811C-4741D306499C}" type="sibTrans" cxnId="{9CEA2356-F0B3-42DC-9C5B-65C064E11FD7}">
      <dgm:prSet/>
      <dgm:spPr/>
      <dgm:t>
        <a:bodyPr/>
        <a:lstStyle/>
        <a:p>
          <a:endParaRPr lang="ru-RU"/>
        </a:p>
      </dgm:t>
    </dgm:pt>
    <dgm:pt modelId="{DBA55B20-3FEA-4217-B632-F26BA7C660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</a:rPr>
            <a:t>Достигать уровня образованности, соответствующего потенциалу учащегося и обеспечивающего дальнейшее развитие личности, в том числе путём самообразования. </a:t>
          </a:r>
          <a:endParaRPr lang="ru-RU" sz="1600" b="1" dirty="0">
            <a:solidFill>
              <a:schemeClr val="tx1"/>
            </a:solidFill>
          </a:endParaRPr>
        </a:p>
      </dgm:t>
    </dgm:pt>
    <dgm:pt modelId="{DD344089-FC38-4C4C-A75C-845342811FF4}" type="parTrans" cxnId="{224F5D6B-5338-4C20-86C3-659881E42AE4}">
      <dgm:prSet/>
      <dgm:spPr/>
      <dgm:t>
        <a:bodyPr/>
        <a:lstStyle/>
        <a:p>
          <a:endParaRPr lang="ru-RU"/>
        </a:p>
      </dgm:t>
    </dgm:pt>
    <dgm:pt modelId="{8B3B5567-D4E3-4D6D-93EB-48E68467E8A2}" type="sibTrans" cxnId="{224F5D6B-5338-4C20-86C3-659881E42AE4}">
      <dgm:prSet/>
      <dgm:spPr/>
      <dgm:t>
        <a:bodyPr/>
        <a:lstStyle/>
        <a:p>
          <a:endParaRPr lang="ru-RU"/>
        </a:p>
      </dgm:t>
    </dgm:pt>
    <dgm:pt modelId="{63F7784F-D8F8-488B-B868-14AA11ECC8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</a:rPr>
            <a:t>Внедрять в работу современные образовательные технологии, направленные на формирование функциональной грамотности учащихся</a:t>
          </a:r>
          <a:endParaRPr lang="ru-RU" sz="1600" b="1" dirty="0">
            <a:solidFill>
              <a:schemeClr val="tx1"/>
            </a:solidFill>
          </a:endParaRPr>
        </a:p>
      </dgm:t>
    </dgm:pt>
    <dgm:pt modelId="{B0A2F0D6-EED5-4A81-8970-EB643CD537D0}" type="parTrans" cxnId="{0F73691D-F8EA-4C1A-8B58-9C1D6F8B739C}">
      <dgm:prSet/>
      <dgm:spPr/>
      <dgm:t>
        <a:bodyPr/>
        <a:lstStyle/>
        <a:p>
          <a:endParaRPr lang="ru-RU"/>
        </a:p>
      </dgm:t>
    </dgm:pt>
    <dgm:pt modelId="{309CA443-CB56-4466-8141-C740C61526F3}" type="sibTrans" cxnId="{0F73691D-F8EA-4C1A-8B58-9C1D6F8B739C}">
      <dgm:prSet/>
      <dgm:spPr/>
      <dgm:t>
        <a:bodyPr/>
        <a:lstStyle/>
        <a:p>
          <a:endParaRPr lang="ru-RU"/>
        </a:p>
      </dgm:t>
    </dgm:pt>
    <dgm:pt modelId="{552AB325-BF44-4540-BF3F-853FCA0A30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</a:rPr>
            <a:t>Реализовывать принципы сохранения физического и психического здоровья учеников, использовать здоровье - сберегающие технологии в урочной и внеурочной деятельности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832F64F4-6664-4088-B1C8-1E42848E00B2}" type="parTrans" cxnId="{D2C4CB2F-1BEC-480F-B040-8AE9BC0686E5}">
      <dgm:prSet/>
      <dgm:spPr/>
      <dgm:t>
        <a:bodyPr/>
        <a:lstStyle/>
        <a:p>
          <a:endParaRPr lang="ru-RU"/>
        </a:p>
      </dgm:t>
    </dgm:pt>
    <dgm:pt modelId="{C7A83AB8-126C-48AD-8DC5-4E7577A5CAC8}" type="sibTrans" cxnId="{D2C4CB2F-1BEC-480F-B040-8AE9BC0686E5}">
      <dgm:prSet/>
      <dgm:spPr/>
      <dgm:t>
        <a:bodyPr/>
        <a:lstStyle/>
        <a:p>
          <a:endParaRPr lang="ru-RU"/>
        </a:p>
      </dgm:t>
    </dgm:pt>
    <dgm:pt modelId="{07128A4E-A625-46DA-AEF8-23160153C1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</a:rPr>
            <a:t>Сохранить в начальной школе уровень </a:t>
          </a:r>
          <a:r>
            <a:rPr lang="ru-RU" sz="1600" b="1" dirty="0" err="1" smtClean="0">
              <a:solidFill>
                <a:schemeClr val="tx1"/>
              </a:solidFill>
            </a:rPr>
            <a:t>обученности</a:t>
          </a:r>
          <a:r>
            <a:rPr lang="ru-RU" sz="1600" b="1" dirty="0" smtClean="0">
              <a:solidFill>
                <a:schemeClr val="tx1"/>
              </a:solidFill>
            </a:rPr>
            <a:t> – 100%, качество </a:t>
          </a:r>
          <a:r>
            <a:rPr lang="ru-RU" sz="1600" b="1" dirty="0" err="1" smtClean="0">
              <a:solidFill>
                <a:schemeClr val="tx1"/>
              </a:solidFill>
            </a:rPr>
            <a:t>обученности</a:t>
          </a:r>
          <a:r>
            <a:rPr lang="ru-RU" sz="1600" b="1" dirty="0" smtClean="0">
              <a:solidFill>
                <a:schemeClr val="tx1"/>
              </a:solidFill>
            </a:rPr>
            <a:t> – не менее 68%. </a:t>
          </a:r>
          <a:endParaRPr lang="ru-RU" sz="1600" b="1" dirty="0">
            <a:solidFill>
              <a:schemeClr val="tx1"/>
            </a:solidFill>
          </a:endParaRPr>
        </a:p>
      </dgm:t>
    </dgm:pt>
    <dgm:pt modelId="{96DD78B1-725B-4103-ABBF-C59BAE01D500}" type="parTrans" cxnId="{36A9089E-BB04-48C0-A1B1-97F34744FA87}">
      <dgm:prSet/>
      <dgm:spPr/>
      <dgm:t>
        <a:bodyPr/>
        <a:lstStyle/>
        <a:p>
          <a:endParaRPr lang="ru-RU"/>
        </a:p>
      </dgm:t>
    </dgm:pt>
    <dgm:pt modelId="{9DE256FB-8A8F-48BC-8EDD-562E8009E602}" type="sibTrans" cxnId="{36A9089E-BB04-48C0-A1B1-97F34744FA87}">
      <dgm:prSet/>
      <dgm:spPr/>
      <dgm:t>
        <a:bodyPr/>
        <a:lstStyle/>
        <a:p>
          <a:endParaRPr lang="ru-RU"/>
        </a:p>
      </dgm:t>
    </dgm:pt>
    <dgm:pt modelId="{00221AC0-5C05-414D-9DF7-C845E901D035}" type="pres">
      <dgm:prSet presAssocID="{C70E7DCC-9332-4C65-B37A-73AE9E33E1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3341C-7DBB-4101-A04E-C2F84E700D84}" type="pres">
      <dgm:prSet presAssocID="{63F7784F-D8F8-488B-B868-14AA11ECC873}" presName="node" presStyleLbl="node1" presStyleIdx="0" presStyleCnt="5" custScaleX="159202" custScaleY="213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D62B-B6C6-43E7-B627-D508CD3121DE}" type="pres">
      <dgm:prSet presAssocID="{309CA443-CB56-4466-8141-C740C61526F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222797B-E516-4FFB-8159-089F5110720B}" type="pres">
      <dgm:prSet presAssocID="{309CA443-CB56-4466-8141-C740C61526F3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4F27EC8C-2370-4BAC-9B96-F83A1770B28B}" type="pres">
      <dgm:prSet presAssocID="{DBA55B20-3FEA-4217-B632-F26BA7C660DF}" presName="node" presStyleLbl="node1" presStyleIdx="1" presStyleCnt="5" custScaleX="156651" custScaleY="219702" custLinFactNeighborX="-231" custLinFactNeighborY="-3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C325E-29CB-40DF-8CDA-4AEF57AF335D}" type="pres">
      <dgm:prSet presAssocID="{8B3B5567-D4E3-4D6D-93EB-48E68467E8A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E3B6738-D453-4D11-9137-CF85F298BC03}" type="pres">
      <dgm:prSet presAssocID="{8B3B5567-D4E3-4D6D-93EB-48E68467E8A2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14B11E2B-5159-4FC3-9F79-198E506021D9}" type="pres">
      <dgm:prSet presAssocID="{07128A4E-A625-46DA-AEF8-23160153C12B}" presName="node" presStyleLbl="node1" presStyleIdx="2" presStyleCnt="5" custScaleX="146933" custScaleY="199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929F7-5C71-430F-A8E3-90854C8F1B01}" type="pres">
      <dgm:prSet presAssocID="{9DE256FB-8A8F-48BC-8EDD-562E8009E60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EC82AC4-1F1E-4388-B057-5C26676C6305}" type="pres">
      <dgm:prSet presAssocID="{9DE256FB-8A8F-48BC-8EDD-562E8009E60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4C08EB7-6ADC-412D-B0D0-3B2245976181}" type="pres">
      <dgm:prSet presAssocID="{552AB325-BF44-4540-BF3F-853FCA0A30CD}" presName="node" presStyleLbl="node1" presStyleIdx="3" presStyleCnt="5" custScaleX="168240" custScaleY="202655" custLinFactNeighborX="68602" custLinFactNeighborY="4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83302-5870-477F-A847-D40E63DE7343}" type="pres">
      <dgm:prSet presAssocID="{C7A83AB8-126C-48AD-8DC5-4E7577A5CAC8}" presName="sibTrans" presStyleLbl="sibTrans1D1" presStyleIdx="3" presStyleCnt="4"/>
      <dgm:spPr/>
      <dgm:t>
        <a:bodyPr/>
        <a:lstStyle/>
        <a:p>
          <a:endParaRPr lang="ru-RU"/>
        </a:p>
      </dgm:t>
    </dgm:pt>
    <dgm:pt modelId="{066D6330-7D74-4590-BFDD-6934FA387C59}" type="pres">
      <dgm:prSet presAssocID="{C7A83AB8-126C-48AD-8DC5-4E7577A5CAC8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F818E136-5AD0-478A-9C98-AD2A926D356E}" type="pres">
      <dgm:prSet presAssocID="{B90D5364-7187-4BCF-976F-3F360FBADAE4}" presName="node" presStyleLbl="node1" presStyleIdx="4" presStyleCnt="5" custScaleX="176307" custScaleY="188211" custLinFactNeighborX="92498" custLinFactNeighborY="-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A2356-F0B3-42DC-9C5B-65C064E11FD7}" srcId="{C70E7DCC-9332-4C65-B37A-73AE9E33E1EB}" destId="{B90D5364-7187-4BCF-976F-3F360FBADAE4}" srcOrd="4" destOrd="0" parTransId="{9CE91D94-028F-4C1B-A486-9362BDD7E4E2}" sibTransId="{1B4FB1BE-F57F-41E1-811C-4741D306499C}"/>
    <dgm:cxn modelId="{11A2E653-2EC7-40DF-AD9E-6FF6D97F99A7}" type="presOf" srcId="{309CA443-CB56-4466-8141-C740C61526F3}" destId="{E222797B-E516-4FFB-8159-089F5110720B}" srcOrd="1" destOrd="0" presId="urn:microsoft.com/office/officeart/2005/8/layout/bProcess3"/>
    <dgm:cxn modelId="{0095423C-6EFA-44D4-B4C3-42B3AC25E217}" type="presOf" srcId="{8B3B5567-D4E3-4D6D-93EB-48E68467E8A2}" destId="{496C325E-29CB-40DF-8CDA-4AEF57AF335D}" srcOrd="0" destOrd="0" presId="urn:microsoft.com/office/officeart/2005/8/layout/bProcess3"/>
    <dgm:cxn modelId="{224F5D6B-5338-4C20-86C3-659881E42AE4}" srcId="{C70E7DCC-9332-4C65-B37A-73AE9E33E1EB}" destId="{DBA55B20-3FEA-4217-B632-F26BA7C660DF}" srcOrd="1" destOrd="0" parTransId="{DD344089-FC38-4C4C-A75C-845342811FF4}" sibTransId="{8B3B5567-D4E3-4D6D-93EB-48E68467E8A2}"/>
    <dgm:cxn modelId="{6E619CD8-42CD-4CB6-A0DA-F53DAEE7C215}" type="presOf" srcId="{63F7784F-D8F8-488B-B868-14AA11ECC873}" destId="{8A93341C-7DBB-4101-A04E-C2F84E700D84}" srcOrd="0" destOrd="0" presId="urn:microsoft.com/office/officeart/2005/8/layout/bProcess3"/>
    <dgm:cxn modelId="{71211F4A-EA5C-42BF-B759-0E36C241A9D0}" type="presOf" srcId="{C7A83AB8-126C-48AD-8DC5-4E7577A5CAC8}" destId="{7A583302-5870-477F-A847-D40E63DE7343}" srcOrd="0" destOrd="0" presId="urn:microsoft.com/office/officeart/2005/8/layout/bProcess3"/>
    <dgm:cxn modelId="{89445CF9-FA0A-48AE-A50C-D60682C75182}" type="presOf" srcId="{C70E7DCC-9332-4C65-B37A-73AE9E33E1EB}" destId="{00221AC0-5C05-414D-9DF7-C845E901D035}" srcOrd="0" destOrd="0" presId="urn:microsoft.com/office/officeart/2005/8/layout/bProcess3"/>
    <dgm:cxn modelId="{76E9ACF2-91AE-43B3-9E3D-CC8E2899879A}" type="presOf" srcId="{8B3B5567-D4E3-4D6D-93EB-48E68467E8A2}" destId="{CE3B6738-D453-4D11-9137-CF85F298BC03}" srcOrd="1" destOrd="0" presId="urn:microsoft.com/office/officeart/2005/8/layout/bProcess3"/>
    <dgm:cxn modelId="{1BA1BFBF-C30E-47B3-8832-AC82D856BFE3}" type="presOf" srcId="{309CA443-CB56-4466-8141-C740C61526F3}" destId="{4C8BD62B-B6C6-43E7-B627-D508CD3121DE}" srcOrd="0" destOrd="0" presId="urn:microsoft.com/office/officeart/2005/8/layout/bProcess3"/>
    <dgm:cxn modelId="{1776EB4E-2D0E-4520-A1B1-9871A4D8B393}" type="presOf" srcId="{9DE256FB-8A8F-48BC-8EDD-562E8009E602}" destId="{AEC82AC4-1F1E-4388-B057-5C26676C6305}" srcOrd="1" destOrd="0" presId="urn:microsoft.com/office/officeart/2005/8/layout/bProcess3"/>
    <dgm:cxn modelId="{1D245BFD-EFF2-4FF1-856A-41CBC360DF39}" type="presOf" srcId="{07128A4E-A625-46DA-AEF8-23160153C12B}" destId="{14B11E2B-5159-4FC3-9F79-198E506021D9}" srcOrd="0" destOrd="0" presId="urn:microsoft.com/office/officeart/2005/8/layout/bProcess3"/>
    <dgm:cxn modelId="{6B3C51A0-88BE-46D0-A982-DFBAB45F9D52}" type="presOf" srcId="{B90D5364-7187-4BCF-976F-3F360FBADAE4}" destId="{F818E136-5AD0-478A-9C98-AD2A926D356E}" srcOrd="0" destOrd="0" presId="urn:microsoft.com/office/officeart/2005/8/layout/bProcess3"/>
    <dgm:cxn modelId="{0F73691D-F8EA-4C1A-8B58-9C1D6F8B739C}" srcId="{C70E7DCC-9332-4C65-B37A-73AE9E33E1EB}" destId="{63F7784F-D8F8-488B-B868-14AA11ECC873}" srcOrd="0" destOrd="0" parTransId="{B0A2F0D6-EED5-4A81-8970-EB643CD537D0}" sibTransId="{309CA443-CB56-4466-8141-C740C61526F3}"/>
    <dgm:cxn modelId="{2E435BE3-B55D-4597-853C-C6E193163356}" type="presOf" srcId="{C7A83AB8-126C-48AD-8DC5-4E7577A5CAC8}" destId="{066D6330-7D74-4590-BFDD-6934FA387C59}" srcOrd="1" destOrd="0" presId="urn:microsoft.com/office/officeart/2005/8/layout/bProcess3"/>
    <dgm:cxn modelId="{D2C4CB2F-1BEC-480F-B040-8AE9BC0686E5}" srcId="{C70E7DCC-9332-4C65-B37A-73AE9E33E1EB}" destId="{552AB325-BF44-4540-BF3F-853FCA0A30CD}" srcOrd="3" destOrd="0" parTransId="{832F64F4-6664-4088-B1C8-1E42848E00B2}" sibTransId="{C7A83AB8-126C-48AD-8DC5-4E7577A5CAC8}"/>
    <dgm:cxn modelId="{18B0216A-A1D2-4CBC-83B9-894A10EE8CB4}" type="presOf" srcId="{552AB325-BF44-4540-BF3F-853FCA0A30CD}" destId="{C4C08EB7-6ADC-412D-B0D0-3B2245976181}" srcOrd="0" destOrd="0" presId="urn:microsoft.com/office/officeart/2005/8/layout/bProcess3"/>
    <dgm:cxn modelId="{6694C489-E659-4B9C-8776-2072DE65E80F}" type="presOf" srcId="{DBA55B20-3FEA-4217-B632-F26BA7C660DF}" destId="{4F27EC8C-2370-4BAC-9B96-F83A1770B28B}" srcOrd="0" destOrd="0" presId="urn:microsoft.com/office/officeart/2005/8/layout/bProcess3"/>
    <dgm:cxn modelId="{D1882B31-DC16-47EE-AFD9-862F33A9B3E2}" type="presOf" srcId="{9DE256FB-8A8F-48BC-8EDD-562E8009E602}" destId="{915929F7-5C71-430F-A8E3-90854C8F1B01}" srcOrd="0" destOrd="0" presId="urn:microsoft.com/office/officeart/2005/8/layout/bProcess3"/>
    <dgm:cxn modelId="{36A9089E-BB04-48C0-A1B1-97F34744FA87}" srcId="{C70E7DCC-9332-4C65-B37A-73AE9E33E1EB}" destId="{07128A4E-A625-46DA-AEF8-23160153C12B}" srcOrd="2" destOrd="0" parTransId="{96DD78B1-725B-4103-ABBF-C59BAE01D500}" sibTransId="{9DE256FB-8A8F-48BC-8EDD-562E8009E602}"/>
    <dgm:cxn modelId="{3FE45D53-3E02-4D70-8568-879152BBAA48}" type="presParOf" srcId="{00221AC0-5C05-414D-9DF7-C845E901D035}" destId="{8A93341C-7DBB-4101-A04E-C2F84E700D84}" srcOrd="0" destOrd="0" presId="urn:microsoft.com/office/officeart/2005/8/layout/bProcess3"/>
    <dgm:cxn modelId="{12A1C6A5-FDCB-4373-8E7C-32E17959EE64}" type="presParOf" srcId="{00221AC0-5C05-414D-9DF7-C845E901D035}" destId="{4C8BD62B-B6C6-43E7-B627-D508CD3121DE}" srcOrd="1" destOrd="0" presId="urn:microsoft.com/office/officeart/2005/8/layout/bProcess3"/>
    <dgm:cxn modelId="{170B37A3-6E13-4E2C-9764-477B0EA4EC34}" type="presParOf" srcId="{4C8BD62B-B6C6-43E7-B627-D508CD3121DE}" destId="{E222797B-E516-4FFB-8159-089F5110720B}" srcOrd="0" destOrd="0" presId="urn:microsoft.com/office/officeart/2005/8/layout/bProcess3"/>
    <dgm:cxn modelId="{1CD058A4-5E0D-48F5-AD38-726C67808746}" type="presParOf" srcId="{00221AC0-5C05-414D-9DF7-C845E901D035}" destId="{4F27EC8C-2370-4BAC-9B96-F83A1770B28B}" srcOrd="2" destOrd="0" presId="urn:microsoft.com/office/officeart/2005/8/layout/bProcess3"/>
    <dgm:cxn modelId="{D7F6DCA9-2AF2-4746-8D79-A78CCFB3782F}" type="presParOf" srcId="{00221AC0-5C05-414D-9DF7-C845E901D035}" destId="{496C325E-29CB-40DF-8CDA-4AEF57AF335D}" srcOrd="3" destOrd="0" presId="urn:microsoft.com/office/officeart/2005/8/layout/bProcess3"/>
    <dgm:cxn modelId="{82A58EB2-D8A6-40BD-B422-05F5DC0AB926}" type="presParOf" srcId="{496C325E-29CB-40DF-8CDA-4AEF57AF335D}" destId="{CE3B6738-D453-4D11-9137-CF85F298BC03}" srcOrd="0" destOrd="0" presId="urn:microsoft.com/office/officeart/2005/8/layout/bProcess3"/>
    <dgm:cxn modelId="{B51B822B-36A7-4DD3-B24A-F44B54B13E6D}" type="presParOf" srcId="{00221AC0-5C05-414D-9DF7-C845E901D035}" destId="{14B11E2B-5159-4FC3-9F79-198E506021D9}" srcOrd="4" destOrd="0" presId="urn:microsoft.com/office/officeart/2005/8/layout/bProcess3"/>
    <dgm:cxn modelId="{4B0D7595-DC1E-4763-980A-2CCB33271A43}" type="presParOf" srcId="{00221AC0-5C05-414D-9DF7-C845E901D035}" destId="{915929F7-5C71-430F-A8E3-90854C8F1B01}" srcOrd="5" destOrd="0" presId="urn:microsoft.com/office/officeart/2005/8/layout/bProcess3"/>
    <dgm:cxn modelId="{D7E04507-C1D8-4346-BA53-79D07138766C}" type="presParOf" srcId="{915929F7-5C71-430F-A8E3-90854C8F1B01}" destId="{AEC82AC4-1F1E-4388-B057-5C26676C6305}" srcOrd="0" destOrd="0" presId="urn:microsoft.com/office/officeart/2005/8/layout/bProcess3"/>
    <dgm:cxn modelId="{7605424B-62D0-4353-A724-572FE6992BA9}" type="presParOf" srcId="{00221AC0-5C05-414D-9DF7-C845E901D035}" destId="{C4C08EB7-6ADC-412D-B0D0-3B2245976181}" srcOrd="6" destOrd="0" presId="urn:microsoft.com/office/officeart/2005/8/layout/bProcess3"/>
    <dgm:cxn modelId="{ACC4BB01-8690-48E8-A890-A7A2AF6A8FD5}" type="presParOf" srcId="{00221AC0-5C05-414D-9DF7-C845E901D035}" destId="{7A583302-5870-477F-A847-D40E63DE7343}" srcOrd="7" destOrd="0" presId="urn:microsoft.com/office/officeart/2005/8/layout/bProcess3"/>
    <dgm:cxn modelId="{7C676531-830B-4491-8658-02AFD4765CF6}" type="presParOf" srcId="{7A583302-5870-477F-A847-D40E63DE7343}" destId="{066D6330-7D74-4590-BFDD-6934FA387C59}" srcOrd="0" destOrd="0" presId="urn:microsoft.com/office/officeart/2005/8/layout/bProcess3"/>
    <dgm:cxn modelId="{1DD52680-589F-4832-8788-336E69F30A6A}" type="presParOf" srcId="{00221AC0-5C05-414D-9DF7-C845E901D035}" destId="{F818E136-5AD0-478A-9C98-AD2A926D356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7C5B3-8A22-455C-8691-1A933D34C1EE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CB202-AA7C-4C5F-A8CB-B74B0A0219A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1.</a:t>
          </a:r>
          <a:endParaRPr lang="ru-RU" b="1" dirty="0">
            <a:solidFill>
              <a:srgbClr val="FF0000"/>
            </a:solidFill>
          </a:endParaRPr>
        </a:p>
      </dgm:t>
    </dgm:pt>
    <dgm:pt modelId="{C7BA256C-DD56-4136-885C-879954C33E0F}" type="parTrans" cxnId="{740CA85C-79F3-410B-87D0-8460D0DFFE5A}">
      <dgm:prSet/>
      <dgm:spPr/>
      <dgm:t>
        <a:bodyPr/>
        <a:lstStyle/>
        <a:p>
          <a:endParaRPr lang="ru-RU"/>
        </a:p>
      </dgm:t>
    </dgm:pt>
    <dgm:pt modelId="{ED62A4F4-5040-47C6-89F7-A25C45E45C56}" type="sibTrans" cxnId="{740CA85C-79F3-410B-87D0-8460D0DFFE5A}">
      <dgm:prSet/>
      <dgm:spPr/>
      <dgm:t>
        <a:bodyPr/>
        <a:lstStyle/>
        <a:p>
          <a:endParaRPr lang="ru-RU"/>
        </a:p>
      </dgm:t>
    </dgm:pt>
    <dgm:pt modelId="{4036AD29-584A-4C5F-A103-38BAB193651E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2800" b="1" dirty="0" smtClean="0"/>
            <a:t>«Планирование и организация методической работы учителей начальных классов на 2022– 2023 учебный год»</a:t>
          </a:r>
          <a:endParaRPr lang="ru-RU" sz="2800" dirty="0"/>
        </a:p>
      </dgm:t>
    </dgm:pt>
    <dgm:pt modelId="{38897297-883C-44F8-BEE7-85513FE2AA0E}" type="parTrans" cxnId="{DB68D01E-BC11-4767-B3DA-82A64D68B21F}">
      <dgm:prSet/>
      <dgm:spPr/>
      <dgm:t>
        <a:bodyPr/>
        <a:lstStyle/>
        <a:p>
          <a:endParaRPr lang="ru-RU"/>
        </a:p>
      </dgm:t>
    </dgm:pt>
    <dgm:pt modelId="{C5CA89E5-7D01-4665-B05E-AB807495C940}" type="sibTrans" cxnId="{DB68D01E-BC11-4767-B3DA-82A64D68B21F}">
      <dgm:prSet/>
      <dgm:spPr/>
      <dgm:t>
        <a:bodyPr/>
        <a:lstStyle/>
        <a:p>
          <a:endParaRPr lang="ru-RU"/>
        </a:p>
      </dgm:t>
    </dgm:pt>
    <dgm:pt modelId="{FED17783-49C2-42BC-AB81-C92A04D71D79}" type="pres">
      <dgm:prSet presAssocID="{D4A7C5B3-8A22-455C-8691-1A933D34C1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1880-0213-4EB3-89D5-E22A28C6C7EB}" type="pres">
      <dgm:prSet presAssocID="{BD1CB202-AA7C-4C5F-A8CB-B74B0A0219A9}" presName="composite" presStyleCnt="0"/>
      <dgm:spPr/>
    </dgm:pt>
    <dgm:pt modelId="{F3954FD9-749C-40AD-A9FE-BD8D009FF73D}" type="pres">
      <dgm:prSet presAssocID="{BD1CB202-AA7C-4C5F-A8CB-B74B0A0219A9}" presName="parentText" presStyleLbl="alignNode1" presStyleIdx="0" presStyleCnt="1" custLinFactNeighborX="0" custLinFactNeighborY="-7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E3A04-673A-4E21-9C99-3DA39748721E}" type="pres">
      <dgm:prSet presAssocID="{BD1CB202-AA7C-4C5F-A8CB-B74B0A0219A9}" presName="descendantText" presStyleLbl="alignAcc1" presStyleIdx="0" presStyleCnt="1" custScaleX="96403" custScaleY="17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D30DD-F4F8-446A-A11B-888FD6CEFC19}" type="presOf" srcId="{4036AD29-584A-4C5F-A103-38BAB193651E}" destId="{0DCE3A04-673A-4E21-9C99-3DA39748721E}" srcOrd="0" destOrd="0" presId="urn:microsoft.com/office/officeart/2005/8/layout/chevron2"/>
    <dgm:cxn modelId="{B0E73D3F-6F5E-42AD-8108-A07E8B54FFBE}" type="presOf" srcId="{D4A7C5B3-8A22-455C-8691-1A933D34C1EE}" destId="{FED17783-49C2-42BC-AB81-C92A04D71D79}" srcOrd="0" destOrd="0" presId="urn:microsoft.com/office/officeart/2005/8/layout/chevron2"/>
    <dgm:cxn modelId="{DB68D01E-BC11-4767-B3DA-82A64D68B21F}" srcId="{BD1CB202-AA7C-4C5F-A8CB-B74B0A0219A9}" destId="{4036AD29-584A-4C5F-A103-38BAB193651E}" srcOrd="0" destOrd="0" parTransId="{38897297-883C-44F8-BEE7-85513FE2AA0E}" sibTransId="{C5CA89E5-7D01-4665-B05E-AB807495C940}"/>
    <dgm:cxn modelId="{BC55031E-AE25-4783-9106-46EB4E4245CA}" type="presOf" srcId="{BD1CB202-AA7C-4C5F-A8CB-B74B0A0219A9}" destId="{F3954FD9-749C-40AD-A9FE-BD8D009FF73D}" srcOrd="0" destOrd="0" presId="urn:microsoft.com/office/officeart/2005/8/layout/chevron2"/>
    <dgm:cxn modelId="{740CA85C-79F3-410B-87D0-8460D0DFFE5A}" srcId="{D4A7C5B3-8A22-455C-8691-1A933D34C1EE}" destId="{BD1CB202-AA7C-4C5F-A8CB-B74B0A0219A9}" srcOrd="0" destOrd="0" parTransId="{C7BA256C-DD56-4136-885C-879954C33E0F}" sibTransId="{ED62A4F4-5040-47C6-89F7-A25C45E45C56}"/>
    <dgm:cxn modelId="{3F66C906-7F79-4A70-9645-DA5D1D35F4D7}" type="presParOf" srcId="{FED17783-49C2-42BC-AB81-C92A04D71D79}" destId="{2F0A1880-0213-4EB3-89D5-E22A28C6C7EB}" srcOrd="0" destOrd="0" presId="urn:microsoft.com/office/officeart/2005/8/layout/chevron2"/>
    <dgm:cxn modelId="{EE9566AE-436B-4107-B98D-1716CEDBF028}" type="presParOf" srcId="{2F0A1880-0213-4EB3-89D5-E22A28C6C7EB}" destId="{F3954FD9-749C-40AD-A9FE-BD8D009FF73D}" srcOrd="0" destOrd="0" presId="urn:microsoft.com/office/officeart/2005/8/layout/chevron2"/>
    <dgm:cxn modelId="{D885A2C3-1DBE-4897-9C4D-72701D11B762}" type="presParOf" srcId="{2F0A1880-0213-4EB3-89D5-E22A28C6C7EB}" destId="{0DCE3A04-673A-4E21-9C99-3DA3974872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7C5B3-8A22-455C-8691-1A933D34C1EE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CB202-AA7C-4C5F-A8CB-B74B0A0219A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2.</a:t>
          </a:r>
          <a:endParaRPr lang="ru-RU" b="1" dirty="0">
            <a:solidFill>
              <a:srgbClr val="FF0000"/>
            </a:solidFill>
          </a:endParaRPr>
        </a:p>
      </dgm:t>
    </dgm:pt>
    <dgm:pt modelId="{C7BA256C-DD56-4136-885C-879954C33E0F}" type="parTrans" cxnId="{740CA85C-79F3-410B-87D0-8460D0DFFE5A}">
      <dgm:prSet/>
      <dgm:spPr/>
      <dgm:t>
        <a:bodyPr/>
        <a:lstStyle/>
        <a:p>
          <a:endParaRPr lang="ru-RU"/>
        </a:p>
      </dgm:t>
    </dgm:pt>
    <dgm:pt modelId="{ED62A4F4-5040-47C6-89F7-A25C45E45C56}" type="sibTrans" cxnId="{740CA85C-79F3-410B-87D0-8460D0DFFE5A}">
      <dgm:prSet/>
      <dgm:spPr/>
      <dgm:t>
        <a:bodyPr/>
        <a:lstStyle/>
        <a:p>
          <a:endParaRPr lang="ru-RU"/>
        </a:p>
      </dgm:t>
    </dgm:pt>
    <dgm:pt modelId="{4036AD29-584A-4C5F-A103-38BAB193651E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just"/>
          <a:r>
            <a:rPr lang="ru-RU" sz="2000" b="1" dirty="0" smtClean="0"/>
            <a:t>«Результаты ВПР – 2022. Проблемы и пути их решения. Реализация обновленных ФГОС.»; </a:t>
          </a:r>
          <a:endParaRPr lang="ru-RU" sz="2000" dirty="0"/>
        </a:p>
      </dgm:t>
    </dgm:pt>
    <dgm:pt modelId="{38897297-883C-44F8-BEE7-85513FE2AA0E}" type="parTrans" cxnId="{DB68D01E-BC11-4767-B3DA-82A64D68B21F}">
      <dgm:prSet/>
      <dgm:spPr/>
      <dgm:t>
        <a:bodyPr/>
        <a:lstStyle/>
        <a:p>
          <a:endParaRPr lang="ru-RU"/>
        </a:p>
      </dgm:t>
    </dgm:pt>
    <dgm:pt modelId="{C5CA89E5-7D01-4665-B05E-AB807495C940}" type="sibTrans" cxnId="{DB68D01E-BC11-4767-B3DA-82A64D68B21F}">
      <dgm:prSet/>
      <dgm:spPr/>
      <dgm:t>
        <a:bodyPr/>
        <a:lstStyle/>
        <a:p>
          <a:endParaRPr lang="ru-RU"/>
        </a:p>
      </dgm:t>
    </dgm:pt>
    <dgm:pt modelId="{5650835B-C7D6-4A75-8BCD-30EE75D9BEA4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just"/>
          <a:r>
            <a:rPr lang="ru-RU" sz="2000" b="1" dirty="0" smtClean="0"/>
            <a:t>«Формирование и оценка функциональной грамотности обучающихся: методические особенности формирования функциональной грамотности и глобальные компетенции»</a:t>
          </a:r>
          <a:endParaRPr lang="ru-RU" sz="2000" dirty="0"/>
        </a:p>
      </dgm:t>
    </dgm:pt>
    <dgm:pt modelId="{4ECE1DE0-8ABE-413D-AE5A-47BB8AC84364}" type="parTrans" cxnId="{AED8158B-8057-41D1-BF22-8F5544509175}">
      <dgm:prSet/>
      <dgm:spPr/>
      <dgm:t>
        <a:bodyPr/>
        <a:lstStyle/>
        <a:p>
          <a:endParaRPr lang="ru-RU"/>
        </a:p>
      </dgm:t>
    </dgm:pt>
    <dgm:pt modelId="{EA102FF4-0F44-4B19-8E81-7A3CE0853353}" type="sibTrans" cxnId="{AED8158B-8057-41D1-BF22-8F5544509175}">
      <dgm:prSet/>
      <dgm:spPr/>
      <dgm:t>
        <a:bodyPr/>
        <a:lstStyle/>
        <a:p>
          <a:endParaRPr lang="ru-RU"/>
        </a:p>
      </dgm:t>
    </dgm:pt>
    <dgm:pt modelId="{FED17783-49C2-42BC-AB81-C92A04D71D79}" type="pres">
      <dgm:prSet presAssocID="{D4A7C5B3-8A22-455C-8691-1A933D34C1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1880-0213-4EB3-89D5-E22A28C6C7EB}" type="pres">
      <dgm:prSet presAssocID="{BD1CB202-AA7C-4C5F-A8CB-B74B0A0219A9}" presName="composite" presStyleCnt="0"/>
      <dgm:spPr/>
    </dgm:pt>
    <dgm:pt modelId="{F3954FD9-749C-40AD-A9FE-BD8D009FF73D}" type="pres">
      <dgm:prSet presAssocID="{BD1CB202-AA7C-4C5F-A8CB-B74B0A0219A9}" presName="parentText" presStyleLbl="alignNode1" presStyleIdx="0" presStyleCnt="1" custLinFactNeighborX="0" custLinFactNeighborY="-7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E3A04-673A-4E21-9C99-3DA39748721E}" type="pres">
      <dgm:prSet presAssocID="{BD1CB202-AA7C-4C5F-A8CB-B74B0A0219A9}" presName="descendantText" presStyleLbl="alignAcc1" presStyleIdx="0" presStyleCnt="1" custScaleX="96802" custScaleY="177709" custLinFactNeighborX="311" custLinFactNeighborY="2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8D01E-BC11-4767-B3DA-82A64D68B21F}" srcId="{BD1CB202-AA7C-4C5F-A8CB-B74B0A0219A9}" destId="{4036AD29-584A-4C5F-A103-38BAB193651E}" srcOrd="0" destOrd="0" parTransId="{38897297-883C-44F8-BEE7-85513FE2AA0E}" sibTransId="{C5CA89E5-7D01-4665-B05E-AB807495C940}"/>
    <dgm:cxn modelId="{76BF177B-9BB1-499A-96BE-18E15939A95A}" type="presOf" srcId="{D4A7C5B3-8A22-455C-8691-1A933D34C1EE}" destId="{FED17783-49C2-42BC-AB81-C92A04D71D79}" srcOrd="0" destOrd="0" presId="urn:microsoft.com/office/officeart/2005/8/layout/chevron2"/>
    <dgm:cxn modelId="{740CA85C-79F3-410B-87D0-8460D0DFFE5A}" srcId="{D4A7C5B3-8A22-455C-8691-1A933D34C1EE}" destId="{BD1CB202-AA7C-4C5F-A8CB-B74B0A0219A9}" srcOrd="0" destOrd="0" parTransId="{C7BA256C-DD56-4136-885C-879954C33E0F}" sibTransId="{ED62A4F4-5040-47C6-89F7-A25C45E45C56}"/>
    <dgm:cxn modelId="{84EC7B30-6187-46B7-92AD-4B9F00546D0A}" type="presOf" srcId="{4036AD29-584A-4C5F-A103-38BAB193651E}" destId="{0DCE3A04-673A-4E21-9C99-3DA39748721E}" srcOrd="0" destOrd="0" presId="urn:microsoft.com/office/officeart/2005/8/layout/chevron2"/>
    <dgm:cxn modelId="{AED8158B-8057-41D1-BF22-8F5544509175}" srcId="{BD1CB202-AA7C-4C5F-A8CB-B74B0A0219A9}" destId="{5650835B-C7D6-4A75-8BCD-30EE75D9BEA4}" srcOrd="1" destOrd="0" parTransId="{4ECE1DE0-8ABE-413D-AE5A-47BB8AC84364}" sibTransId="{EA102FF4-0F44-4B19-8E81-7A3CE0853353}"/>
    <dgm:cxn modelId="{4EFEE036-AD06-4E7A-A517-F0410ECC7681}" type="presOf" srcId="{BD1CB202-AA7C-4C5F-A8CB-B74B0A0219A9}" destId="{F3954FD9-749C-40AD-A9FE-BD8D009FF73D}" srcOrd="0" destOrd="0" presId="urn:microsoft.com/office/officeart/2005/8/layout/chevron2"/>
    <dgm:cxn modelId="{4D2319A5-D2B6-44AD-848F-249458728F05}" type="presOf" srcId="{5650835B-C7D6-4A75-8BCD-30EE75D9BEA4}" destId="{0DCE3A04-673A-4E21-9C99-3DA39748721E}" srcOrd="0" destOrd="1" presId="urn:microsoft.com/office/officeart/2005/8/layout/chevron2"/>
    <dgm:cxn modelId="{B178ED6D-6000-4317-8149-2EBBAEF2F540}" type="presParOf" srcId="{FED17783-49C2-42BC-AB81-C92A04D71D79}" destId="{2F0A1880-0213-4EB3-89D5-E22A28C6C7EB}" srcOrd="0" destOrd="0" presId="urn:microsoft.com/office/officeart/2005/8/layout/chevron2"/>
    <dgm:cxn modelId="{F35ACAF3-1306-42EB-A162-B700BB7DF8FC}" type="presParOf" srcId="{2F0A1880-0213-4EB3-89D5-E22A28C6C7EB}" destId="{F3954FD9-749C-40AD-A9FE-BD8D009FF73D}" srcOrd="0" destOrd="0" presId="urn:microsoft.com/office/officeart/2005/8/layout/chevron2"/>
    <dgm:cxn modelId="{8BB20CEF-57C7-4B19-A1FD-D8E4D2394935}" type="presParOf" srcId="{2F0A1880-0213-4EB3-89D5-E22A28C6C7EB}" destId="{0DCE3A04-673A-4E21-9C99-3DA3974872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A7C5B3-8A22-455C-8691-1A933D34C1EE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CB202-AA7C-4C5F-A8CB-B74B0A0219A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3.</a:t>
          </a:r>
          <a:endParaRPr lang="ru-RU" b="1" dirty="0">
            <a:solidFill>
              <a:srgbClr val="FF0000"/>
            </a:solidFill>
          </a:endParaRPr>
        </a:p>
      </dgm:t>
    </dgm:pt>
    <dgm:pt modelId="{C7BA256C-DD56-4136-885C-879954C33E0F}" type="parTrans" cxnId="{740CA85C-79F3-410B-87D0-8460D0DFFE5A}">
      <dgm:prSet/>
      <dgm:spPr/>
      <dgm:t>
        <a:bodyPr/>
        <a:lstStyle/>
        <a:p>
          <a:endParaRPr lang="ru-RU"/>
        </a:p>
      </dgm:t>
    </dgm:pt>
    <dgm:pt modelId="{ED62A4F4-5040-47C6-89F7-A25C45E45C56}" type="sibTrans" cxnId="{740CA85C-79F3-410B-87D0-8460D0DFFE5A}">
      <dgm:prSet/>
      <dgm:spPr/>
      <dgm:t>
        <a:bodyPr/>
        <a:lstStyle/>
        <a:p>
          <a:endParaRPr lang="ru-RU"/>
        </a:p>
      </dgm:t>
    </dgm:pt>
    <dgm:pt modelId="{4036AD29-584A-4C5F-A103-38BAB193651E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2800" b="1" dirty="0" smtClean="0"/>
            <a:t>«Результаты деятельности МО учителей начальных классов по совершенствованию образовательного процесса. Планирование работы МО на 2023-2024 учебный год».</a:t>
          </a:r>
          <a:endParaRPr lang="ru-RU" sz="2800" dirty="0"/>
        </a:p>
      </dgm:t>
    </dgm:pt>
    <dgm:pt modelId="{38897297-883C-44F8-BEE7-85513FE2AA0E}" type="parTrans" cxnId="{DB68D01E-BC11-4767-B3DA-82A64D68B21F}">
      <dgm:prSet/>
      <dgm:spPr/>
      <dgm:t>
        <a:bodyPr/>
        <a:lstStyle/>
        <a:p>
          <a:endParaRPr lang="ru-RU"/>
        </a:p>
      </dgm:t>
    </dgm:pt>
    <dgm:pt modelId="{C5CA89E5-7D01-4665-B05E-AB807495C940}" type="sibTrans" cxnId="{DB68D01E-BC11-4767-B3DA-82A64D68B21F}">
      <dgm:prSet/>
      <dgm:spPr/>
      <dgm:t>
        <a:bodyPr/>
        <a:lstStyle/>
        <a:p>
          <a:endParaRPr lang="ru-RU"/>
        </a:p>
      </dgm:t>
    </dgm:pt>
    <dgm:pt modelId="{FED17783-49C2-42BC-AB81-C92A04D71D79}" type="pres">
      <dgm:prSet presAssocID="{D4A7C5B3-8A22-455C-8691-1A933D34C1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1880-0213-4EB3-89D5-E22A28C6C7EB}" type="pres">
      <dgm:prSet presAssocID="{BD1CB202-AA7C-4C5F-A8CB-B74B0A0219A9}" presName="composite" presStyleCnt="0"/>
      <dgm:spPr/>
    </dgm:pt>
    <dgm:pt modelId="{F3954FD9-749C-40AD-A9FE-BD8D009FF73D}" type="pres">
      <dgm:prSet presAssocID="{BD1CB202-AA7C-4C5F-A8CB-B74B0A0219A9}" presName="parentText" presStyleLbl="alignNode1" presStyleIdx="0" presStyleCnt="1" custLinFactNeighborX="0" custLinFactNeighborY="-7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E3A04-673A-4E21-9C99-3DA39748721E}" type="pres">
      <dgm:prSet presAssocID="{BD1CB202-AA7C-4C5F-A8CB-B74B0A0219A9}" presName="descendantText" presStyleLbl="alignAcc1" presStyleIdx="0" presStyleCnt="1" custScaleX="96403" custScaleY="20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8D01E-BC11-4767-B3DA-82A64D68B21F}" srcId="{BD1CB202-AA7C-4C5F-A8CB-B74B0A0219A9}" destId="{4036AD29-584A-4C5F-A103-38BAB193651E}" srcOrd="0" destOrd="0" parTransId="{38897297-883C-44F8-BEE7-85513FE2AA0E}" sibTransId="{C5CA89E5-7D01-4665-B05E-AB807495C940}"/>
    <dgm:cxn modelId="{740CA85C-79F3-410B-87D0-8460D0DFFE5A}" srcId="{D4A7C5B3-8A22-455C-8691-1A933D34C1EE}" destId="{BD1CB202-AA7C-4C5F-A8CB-B74B0A0219A9}" srcOrd="0" destOrd="0" parTransId="{C7BA256C-DD56-4136-885C-879954C33E0F}" sibTransId="{ED62A4F4-5040-47C6-89F7-A25C45E45C56}"/>
    <dgm:cxn modelId="{E5088CF0-D940-4A27-B950-60CE6503D151}" type="presOf" srcId="{BD1CB202-AA7C-4C5F-A8CB-B74B0A0219A9}" destId="{F3954FD9-749C-40AD-A9FE-BD8D009FF73D}" srcOrd="0" destOrd="0" presId="urn:microsoft.com/office/officeart/2005/8/layout/chevron2"/>
    <dgm:cxn modelId="{C3DBD527-6811-4270-9D68-3C1B0B9A6BB9}" type="presOf" srcId="{4036AD29-584A-4C5F-A103-38BAB193651E}" destId="{0DCE3A04-673A-4E21-9C99-3DA39748721E}" srcOrd="0" destOrd="0" presId="urn:microsoft.com/office/officeart/2005/8/layout/chevron2"/>
    <dgm:cxn modelId="{4FE79271-DCDA-4A5A-AE46-7A206E8CAE14}" type="presOf" srcId="{D4A7C5B3-8A22-455C-8691-1A933D34C1EE}" destId="{FED17783-49C2-42BC-AB81-C92A04D71D79}" srcOrd="0" destOrd="0" presId="urn:microsoft.com/office/officeart/2005/8/layout/chevron2"/>
    <dgm:cxn modelId="{117B5036-548C-4822-963F-3B642220F2E6}" type="presParOf" srcId="{FED17783-49C2-42BC-AB81-C92A04D71D79}" destId="{2F0A1880-0213-4EB3-89D5-E22A28C6C7EB}" srcOrd="0" destOrd="0" presId="urn:microsoft.com/office/officeart/2005/8/layout/chevron2"/>
    <dgm:cxn modelId="{57C10464-90AB-482B-9814-E8C4109A1C66}" type="presParOf" srcId="{2F0A1880-0213-4EB3-89D5-E22A28C6C7EB}" destId="{F3954FD9-749C-40AD-A9FE-BD8D009FF73D}" srcOrd="0" destOrd="0" presId="urn:microsoft.com/office/officeart/2005/8/layout/chevron2"/>
    <dgm:cxn modelId="{C77FE8FF-094D-4BD6-99CF-628B417B7EC6}" type="presParOf" srcId="{2F0A1880-0213-4EB3-89D5-E22A28C6C7EB}" destId="{0DCE3A04-673A-4E21-9C99-3DA3974872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BD62B-B6C6-43E7-B627-D508CD3121DE}">
      <dsp:nvSpPr>
        <dsp:cNvPr id="0" name=""/>
        <dsp:cNvSpPr/>
      </dsp:nvSpPr>
      <dsp:spPr>
        <a:xfrm>
          <a:off x="2636281" y="1473882"/>
          <a:ext cx="346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9944"/>
              </a:moveTo>
              <a:lnTo>
                <a:pt x="190134" y="79944"/>
              </a:lnTo>
              <a:lnTo>
                <a:pt x="190134" y="45720"/>
              </a:lnTo>
              <a:lnTo>
                <a:pt x="34606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9860" y="1517698"/>
        <a:ext cx="18911" cy="3808"/>
      </dsp:txXfrm>
    </dsp:sp>
    <dsp:sp modelId="{8A93341C-7DBB-4101-A04E-C2F84E700D84}">
      <dsp:nvSpPr>
        <dsp:cNvPr id="0" name=""/>
        <dsp:cNvSpPr/>
      </dsp:nvSpPr>
      <dsp:spPr>
        <a:xfrm>
          <a:off x="4394" y="494993"/>
          <a:ext cx="2633687" cy="211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Внедрять в работу современные образовательные технологии, направленные на формирование функциональной грамотности учащихся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94" y="494993"/>
        <a:ext cx="2633687" cy="2117666"/>
      </dsp:txXfrm>
    </dsp:sp>
    <dsp:sp modelId="{496C325E-29CB-40DF-8CDA-4AEF57AF335D}">
      <dsp:nvSpPr>
        <dsp:cNvPr id="0" name=""/>
        <dsp:cNvSpPr/>
      </dsp:nvSpPr>
      <dsp:spPr>
        <a:xfrm>
          <a:off x="5604435" y="1473882"/>
          <a:ext cx="353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955" y="45720"/>
              </a:lnTo>
              <a:lnTo>
                <a:pt x="193955" y="79944"/>
              </a:lnTo>
              <a:lnTo>
                <a:pt x="353711" y="7994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71645" y="1517698"/>
        <a:ext cx="19291" cy="3808"/>
      </dsp:txXfrm>
    </dsp:sp>
    <dsp:sp modelId="{4F27EC8C-2370-4BAC-9B96-F83A1770B28B}">
      <dsp:nvSpPr>
        <dsp:cNvPr id="0" name=""/>
        <dsp:cNvSpPr/>
      </dsp:nvSpPr>
      <dsp:spPr>
        <a:xfrm>
          <a:off x="3014750" y="429239"/>
          <a:ext cx="2591485" cy="2180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Достигать уровня образованности, соответствующего потенциалу учащегося и обеспечивающего дальнейшее развитие личности, в том числе путём самообразования.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014750" y="429239"/>
        <a:ext cx="2591485" cy="2180725"/>
      </dsp:txXfrm>
    </dsp:sp>
    <dsp:sp modelId="{915929F7-5C71-430F-A8E3-90854C8F1B01}">
      <dsp:nvSpPr>
        <dsp:cNvPr id="0" name=""/>
        <dsp:cNvSpPr/>
      </dsp:nvSpPr>
      <dsp:spPr>
        <a:xfrm>
          <a:off x="2530882" y="2543736"/>
          <a:ext cx="4675025" cy="490449"/>
        </a:xfrm>
        <a:custGeom>
          <a:avLst/>
          <a:gdLst/>
          <a:ahLst/>
          <a:cxnLst/>
          <a:rect l="0" t="0" r="0" b="0"/>
          <a:pathLst>
            <a:path>
              <a:moveTo>
                <a:pt x="4675025" y="0"/>
              </a:moveTo>
              <a:lnTo>
                <a:pt x="4675025" y="262324"/>
              </a:lnTo>
              <a:lnTo>
                <a:pt x="0" y="262324"/>
              </a:lnTo>
              <a:lnTo>
                <a:pt x="0" y="49044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0795" y="2787057"/>
        <a:ext cx="235198" cy="3808"/>
      </dsp:txXfrm>
    </dsp:sp>
    <dsp:sp modelId="{14B11E2B-5159-4FC3-9F79-198E506021D9}">
      <dsp:nvSpPr>
        <dsp:cNvPr id="0" name=""/>
        <dsp:cNvSpPr/>
      </dsp:nvSpPr>
      <dsp:spPr>
        <a:xfrm>
          <a:off x="5990547" y="562117"/>
          <a:ext cx="2430720" cy="1983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Сохранить в начальной школе уровень </a:t>
          </a:r>
          <a:r>
            <a:rPr lang="ru-RU" sz="1600" b="1" kern="1200" dirty="0" err="1" smtClean="0">
              <a:solidFill>
                <a:schemeClr val="tx1"/>
              </a:solidFill>
            </a:rPr>
            <a:t>обученности</a:t>
          </a:r>
          <a:r>
            <a:rPr lang="ru-RU" sz="1600" b="1" kern="1200" dirty="0" smtClean="0">
              <a:solidFill>
                <a:schemeClr val="tx1"/>
              </a:solidFill>
            </a:rPr>
            <a:t> – 100%, качество </a:t>
          </a:r>
          <a:r>
            <a:rPr lang="ru-RU" sz="1600" b="1" kern="1200" dirty="0" err="1" smtClean="0">
              <a:solidFill>
                <a:schemeClr val="tx1"/>
              </a:solidFill>
            </a:rPr>
            <a:t>обученности</a:t>
          </a:r>
          <a:r>
            <a:rPr lang="ru-RU" sz="1600" b="1" kern="1200" dirty="0" smtClean="0">
              <a:solidFill>
                <a:schemeClr val="tx1"/>
              </a:solidFill>
            </a:rPr>
            <a:t> – не менее 68%.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990547" y="562117"/>
        <a:ext cx="2430720" cy="1983419"/>
      </dsp:txXfrm>
    </dsp:sp>
    <dsp:sp modelId="{7A583302-5870-477F-A847-D40E63DE7343}">
      <dsp:nvSpPr>
        <dsp:cNvPr id="0" name=""/>
        <dsp:cNvSpPr/>
      </dsp:nvSpPr>
      <dsp:spPr>
        <a:xfrm>
          <a:off x="3920683" y="3963507"/>
          <a:ext cx="7452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8838"/>
              </a:moveTo>
              <a:lnTo>
                <a:pt x="389701" y="108838"/>
              </a:lnTo>
              <a:lnTo>
                <a:pt x="389701" y="45720"/>
              </a:lnTo>
              <a:lnTo>
                <a:pt x="7452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3826" y="4007323"/>
        <a:ext cx="38918" cy="3808"/>
      </dsp:txXfrm>
    </dsp:sp>
    <dsp:sp modelId="{C4C08EB7-6ADC-412D-B0D0-3B2245976181}">
      <dsp:nvSpPr>
        <dsp:cNvPr id="0" name=""/>
        <dsp:cNvSpPr/>
      </dsp:nvSpPr>
      <dsp:spPr>
        <a:xfrm>
          <a:off x="1139280" y="3066586"/>
          <a:ext cx="2783203" cy="2011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Реализовывать принципы сохранения физического и психического здоровья учеников, использовать здоровье - сберегающие технологии в урочной и внеурочной деятельности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39280" y="3066586"/>
        <a:ext cx="2783203" cy="2011519"/>
      </dsp:txXfrm>
    </dsp:sp>
    <dsp:sp modelId="{F818E136-5AD0-478A-9C98-AD2A926D356E}">
      <dsp:nvSpPr>
        <dsp:cNvPr id="0" name=""/>
        <dsp:cNvSpPr/>
      </dsp:nvSpPr>
      <dsp:spPr>
        <a:xfrm>
          <a:off x="4698286" y="3075152"/>
          <a:ext cx="2916655" cy="1868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Создавать условия для повышения уровня профессиональной компетентности педагогических работников с целью повышения качества образования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698286" y="3075152"/>
        <a:ext cx="2916655" cy="1868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4FD9-749C-40AD-A9FE-BD8D009FF73D}">
      <dsp:nvSpPr>
        <dsp:cNvPr id="0" name=""/>
        <dsp:cNvSpPr/>
      </dsp:nvSpPr>
      <dsp:spPr>
        <a:xfrm rot="5400000">
          <a:off x="-284831" y="731619"/>
          <a:ext cx="2298845" cy="16091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rgbClr val="FF0000"/>
              </a:solidFill>
            </a:rPr>
            <a:t>1.</a:t>
          </a:r>
          <a:endParaRPr lang="ru-RU" sz="4700" b="1" kern="1200" dirty="0">
            <a:solidFill>
              <a:srgbClr val="FF0000"/>
            </a:solidFill>
          </a:endParaRPr>
        </a:p>
      </dsp:txBody>
      <dsp:txXfrm rot="-5400000">
        <a:off x="59996" y="1191388"/>
        <a:ext cx="1609192" cy="689653"/>
      </dsp:txXfrm>
    </dsp:sp>
    <dsp:sp modelId="{0DCE3A04-673A-4E21-9C99-3DA39748721E}">
      <dsp:nvSpPr>
        <dsp:cNvPr id="0" name=""/>
        <dsp:cNvSpPr/>
      </dsp:nvSpPr>
      <dsp:spPr>
        <a:xfrm rot="5400000">
          <a:off x="3701901" y="-1905128"/>
          <a:ext cx="2606300" cy="6431745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«Планирование и организация методической работы учителей начальных классов на 2022– 2023 учебный год»</a:t>
          </a:r>
          <a:endParaRPr lang="ru-RU" sz="2800" kern="1200" dirty="0"/>
        </a:p>
      </dsp:txBody>
      <dsp:txXfrm rot="-5400000">
        <a:off x="1789179" y="134823"/>
        <a:ext cx="6304516" cy="2351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4FD9-749C-40AD-A9FE-BD8D009FF73D}">
      <dsp:nvSpPr>
        <dsp:cNvPr id="0" name=""/>
        <dsp:cNvSpPr/>
      </dsp:nvSpPr>
      <dsp:spPr>
        <a:xfrm rot="5400000">
          <a:off x="-174100" y="527674"/>
          <a:ext cx="1566750" cy="10967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2.</a:t>
          </a:r>
          <a:endParaRPr lang="ru-RU" sz="3200" b="1" kern="1200" dirty="0">
            <a:solidFill>
              <a:srgbClr val="FF0000"/>
            </a:solidFill>
          </a:endParaRPr>
        </a:p>
      </dsp:txBody>
      <dsp:txXfrm rot="-5400000">
        <a:off x="60913" y="841025"/>
        <a:ext cx="1096725" cy="470025"/>
      </dsp:txXfrm>
    </dsp:sp>
    <dsp:sp modelId="{0DCE3A04-673A-4E21-9C99-3DA39748721E}">
      <dsp:nvSpPr>
        <dsp:cNvPr id="0" name=""/>
        <dsp:cNvSpPr/>
      </dsp:nvSpPr>
      <dsp:spPr>
        <a:xfrm rot="5400000">
          <a:off x="4085803" y="-2737726"/>
          <a:ext cx="1809766" cy="7375064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«Результаты ВПР – 2022. Проблемы и пути их решения. Реализация обновленных ФГОС.»; 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«Формирование и оценка функциональной грамотности обучающихся: методические особенности формирования функциональной грамотности и глобальные компетенции»</a:t>
          </a:r>
          <a:endParaRPr lang="ru-RU" sz="2000" kern="1200" dirty="0"/>
        </a:p>
      </dsp:txBody>
      <dsp:txXfrm rot="-5400000">
        <a:off x="1303155" y="133267"/>
        <a:ext cx="7286719" cy="1633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4FD9-749C-40AD-A9FE-BD8D009FF73D}">
      <dsp:nvSpPr>
        <dsp:cNvPr id="0" name=""/>
        <dsp:cNvSpPr/>
      </dsp:nvSpPr>
      <dsp:spPr>
        <a:xfrm rot="5400000">
          <a:off x="-359551" y="1144797"/>
          <a:ext cx="2801916" cy="19613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0000"/>
              </a:solidFill>
            </a:rPr>
            <a:t>3.</a:t>
          </a:r>
          <a:endParaRPr lang="ru-RU" sz="5800" b="1" kern="1200" dirty="0">
            <a:solidFill>
              <a:srgbClr val="FF0000"/>
            </a:solidFill>
          </a:endParaRPr>
        </a:p>
      </dsp:txBody>
      <dsp:txXfrm rot="-5400000">
        <a:off x="60737" y="1705181"/>
        <a:ext cx="1961341" cy="840575"/>
      </dsp:txXfrm>
    </dsp:sp>
    <dsp:sp modelId="{0DCE3A04-673A-4E21-9C99-3DA39748721E}">
      <dsp:nvSpPr>
        <dsp:cNvPr id="0" name=""/>
        <dsp:cNvSpPr/>
      </dsp:nvSpPr>
      <dsp:spPr>
        <a:xfrm rot="5400000">
          <a:off x="3550933" y="-1404918"/>
          <a:ext cx="3696382" cy="6511149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«Результаты деятельности МО учителей начальных классов по совершенствованию образовательного процесса. Планирование работы МО на 2023-2024 учебный год».</a:t>
          </a:r>
          <a:endParaRPr lang="ru-RU" sz="2800" kern="1200" dirty="0"/>
        </a:p>
      </dsp:txBody>
      <dsp:txXfrm rot="-5400000">
        <a:off x="2143550" y="182907"/>
        <a:ext cx="6330707" cy="333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D36F-4EC0-4607-BFC8-AB0FD379D793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7E8E0-6C96-411D-B7A3-E04EF5C79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4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8818586-CB26-408B-974D-37F8D951CA63}" type="slidenum">
              <a:rPr lang="ru-RU" sz="1100">
                <a:solidFill>
                  <a:prstClr val="black"/>
                </a:solidFill>
                <a:latin typeface="Arial" charset="0"/>
              </a:rPr>
              <a:pPr defTabSz="39382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ru-RU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1E105896-7A2E-414C-8B58-D57F05799DE5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EC65DDD0-D2A2-43AB-8504-6509DBF62A72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18A0D1D-4B71-44E7-A542-CD57491FA5D0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1E105896-7A2E-414C-8B58-D57F05799DE5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656EAD4-A45E-4119-8EBD-9C213DBE71B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FBD56F9-0BB6-4645-AEB7-604CE2F37316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CA85A82-E242-4D49-8ACF-88379B5241AA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4EFA401A-9E2F-4B78-B979-9F939BF32F5B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920E431-4042-423A-9BFE-B64888A88A7B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0D0A574A-F087-40B0-8732-DC80A1CA6836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47E5D55-6C18-4AE8-A350-2AF265565789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656EAD4-A45E-4119-8EBD-9C213DBE71B2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0811921-1FDA-4B86-AE84-3379C84AD76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EC65DDD0-D2A2-43AB-8504-6509DBF62A7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18A0D1D-4B71-44E7-A542-CD57491FA5D0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1E105896-7A2E-414C-8B58-D57F05799DE5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656EAD4-A45E-4119-8EBD-9C213DBE71B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FBD56F9-0BB6-4645-AEB7-604CE2F37316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CA85A82-E242-4D49-8ACF-88379B5241AA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4EFA401A-9E2F-4B78-B979-9F939BF32F5B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920E431-4042-423A-9BFE-B64888A88A7B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0D0A574A-F087-40B0-8732-DC80A1CA6836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FBD56F9-0BB6-4645-AEB7-604CE2F37316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47E5D55-6C18-4AE8-A350-2AF265565789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0811921-1FDA-4B86-AE84-3379C84AD76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EC65DDD0-D2A2-43AB-8504-6509DBF62A7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18A0D1D-4B71-44E7-A542-CD57491FA5D0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8B4004-4D71-445D-B95B-614003DC4D9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8B0E03C-2DAE-4B33-9A6E-58BA6DF4597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F1864F7-BE37-4C67-B43A-5B944D2C9DF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E1D79B-2D57-4F24-9395-13F5B98AE00D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C8662B0-62D0-4504-8DAE-A5C427AFDE60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D3B612-E21B-401A-81E5-F6BAC496769A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CA85A82-E242-4D49-8ACF-88379B5241AA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2D1A164-B2E2-4238-9C76-C363A0AFD4F2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558563B-9D07-4CE6-9E68-BD620A07B25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5D44FAA-5D9E-4225-A68A-958DB88EDA1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7A8977D-9666-4EA8-B3D1-D5F3ADCC495D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83A550-E892-4065-9E50-CC51C6960FD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6FB9C3-B8EC-4484-B626-C7B1A2E3BA06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8FA0DC-CA37-4627-ACDC-A8627EB70FFE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8B4004-4D71-445D-B95B-614003DC4D9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8B0E03C-2DAE-4B33-9A6E-58BA6DF4597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F1864F7-BE37-4C67-B43A-5B944D2C9DF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4EFA401A-9E2F-4B78-B979-9F939BF32F5B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E1D79B-2D57-4F24-9395-13F5B98AE00D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C8662B0-62D0-4504-8DAE-A5C427AFDE60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D3B612-E21B-401A-81E5-F6BAC496769A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2D1A164-B2E2-4238-9C76-C363A0AFD4F2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558563B-9D07-4CE6-9E68-BD620A07B25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5D44FAA-5D9E-4225-A68A-958DB88EDA1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7A8977D-9666-4EA8-B3D1-D5F3ADCC495D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83A550-E892-4065-9E50-CC51C6960FD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6FB9C3-B8EC-4484-B626-C7B1A2E3BA06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8FA0DC-CA37-4627-ACDC-A8627EB70FFE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920E431-4042-423A-9BFE-B64888A88A7B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0D0A574A-F087-40B0-8732-DC80A1CA6836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CC99D-8035-4373-80E1-FDFE9BEFA08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26.05.2023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7B37DBF-4A92-4526-BEAE-789AA0107B5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1E105896-7A2E-414C-8B58-D57F05799DE5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656EAD4-A45E-4119-8EBD-9C213DBE71B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FBD56F9-0BB6-4645-AEB7-604CE2F37316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CA85A82-E242-4D49-8ACF-88379B5241AA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4EFA401A-9E2F-4B78-B979-9F939BF32F5B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8920E431-4042-423A-9BFE-B64888A88A7B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0D0A574A-F087-40B0-8732-DC80A1CA6836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47E5D55-6C18-4AE8-A350-2AF265565789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0811921-1FDA-4B86-AE84-3379C84AD76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47E5D55-6C18-4AE8-A350-2AF265565789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EC65DDD0-D2A2-43AB-8504-6509DBF62A72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318A0D1D-4B71-44E7-A542-CD57491FA5D0}" type="slidenum">
              <a:rPr lang="ru-RU" sz="1300" kern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0811921-1FDA-4B86-AE84-3379C84AD762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B9CC01E-8FAA-4F7B-8968-DAFDDE587333}" type="slidenum">
              <a:rPr lang="ru-RU" kern="1200"/>
              <a:pPr defTabSz="407526" rtl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kern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B9CC01E-8FAA-4F7B-8968-DAFDDE587333}" type="slidenum">
              <a:rPr lang="ru-RU" kern="1200" smtClean="0"/>
              <a:pPr defTabSz="407526" rtl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kern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B9CC01E-8FAA-4F7B-8968-DAFDDE587333}" type="slidenum">
              <a:rPr lang="ru-RU" kern="1200" smtClean="0"/>
              <a:pPr defTabSz="407526" rtl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kern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14C2EB7-0EFB-4F47-8289-8109EDFA9179}" type="slidenum">
              <a:rPr lang="ru-RU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14C2EB7-0EFB-4F47-8289-8109EDFA9179}" type="slidenum">
              <a:rPr lang="ru-RU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F1CC99D-8035-4373-80E1-FDFE9BEFA08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26.05.2023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7B37DBF-4A92-4526-BEAE-789AA0107B5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B9CC01E-8FAA-4F7B-8968-DAFDDE587333}" type="slidenum">
              <a:rPr lang="ru-RU" kern="1200" smtClean="0"/>
              <a:pPr defTabSz="407526" rtl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kern="120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929330"/>
            <a:ext cx="7771680" cy="411420"/>
          </a:xfrm>
        </p:spPr>
        <p:txBody>
          <a:bodyPr/>
          <a:lstStyle/>
          <a:p>
            <a:pPr algn="ctr"/>
            <a:r>
              <a:rPr lang="ru-RU" sz="1400" dirty="0" smtClean="0"/>
              <a:t>2023г.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357562"/>
            <a:ext cx="7771680" cy="15006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 w="11430"/>
              <a:solidFill>
                <a:srgbClr val="FF00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00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</a:rPr>
              <a:t>Отчёт </a:t>
            </a:r>
            <a:r>
              <a:rPr lang="ru-RU" sz="4400" b="1" dirty="0">
                <a:ln w="11430"/>
                <a:solidFill>
                  <a:srgbClr val="FF0000"/>
                </a:solidFill>
              </a:rPr>
              <a:t>о работе МО учителей начальных классов </a:t>
            </a:r>
            <a:endParaRPr lang="ru-RU" sz="4400" b="1" dirty="0" smtClean="0">
              <a:ln w="11430"/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</a:rPr>
              <a:t>за 2022 </a:t>
            </a:r>
            <a:r>
              <a:rPr lang="ru-RU" sz="4400" b="1" dirty="0">
                <a:ln w="11430"/>
                <a:solidFill>
                  <a:srgbClr val="FF0000"/>
                </a:solidFill>
              </a:rPr>
              <a:t>– </a:t>
            </a:r>
            <a:r>
              <a:rPr lang="ru-RU" sz="4400" b="1" dirty="0" smtClean="0">
                <a:ln w="11430"/>
                <a:solidFill>
                  <a:srgbClr val="FF0000"/>
                </a:solidFill>
              </a:rPr>
              <a:t>2023 учебный год</a:t>
            </a:r>
            <a:endParaRPr lang="ru-RU" sz="4400" b="1" dirty="0">
              <a:ln w="11430"/>
              <a:solidFill>
                <a:srgbClr val="FF0000"/>
              </a:solidFill>
            </a:endParaRPr>
          </a:p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74" y="908720"/>
            <a:ext cx="6461381" cy="5816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74650" lvl="1" indent="-285750" algn="ctr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Курсы:</a:t>
            </a:r>
          </a:p>
          <a:p>
            <a:pPr marL="88900" lvl="1"/>
            <a:r>
              <a:rPr lang="ru-RU" sz="3200" b="1" i="1" dirty="0" smtClean="0">
                <a:solidFill>
                  <a:schemeClr val="tx1"/>
                </a:solidFill>
              </a:rPr>
              <a:t>• </a:t>
            </a:r>
            <a:r>
              <a:rPr lang="ru-RU" sz="2800" b="1" i="1" dirty="0">
                <a:solidFill>
                  <a:schemeClr val="tx1"/>
                </a:solidFill>
              </a:rPr>
              <a:t>«Актуальные вопросы теории и методики преподавания в начальной школе в условиях реализации обновлённого ФГОС НО» - 72ч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</a:p>
          <a:p>
            <a:pPr marL="431800" lvl="1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</a:rPr>
              <a:t>«</a:t>
            </a:r>
            <a:r>
              <a:rPr lang="ru-RU" sz="2800" b="1" i="1" dirty="0">
                <a:solidFill>
                  <a:schemeClr val="tx1"/>
                </a:solidFill>
              </a:rPr>
              <a:t>Работаем по </a:t>
            </a:r>
            <a:r>
              <a:rPr lang="ru-RU" sz="2800" b="1" i="1" dirty="0" smtClean="0">
                <a:solidFill>
                  <a:schemeClr val="tx1"/>
                </a:solidFill>
              </a:rPr>
              <a:t>обновлённым ФГОС</a:t>
            </a:r>
            <a:r>
              <a:rPr lang="ru-RU" sz="2800" b="1" i="1" dirty="0">
                <a:solidFill>
                  <a:schemeClr val="tx1"/>
                </a:solidFill>
              </a:rPr>
              <a:t>: педагогическая деятельность в начальной школе», 48ч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</a:p>
          <a:p>
            <a:pPr marL="431800" lvl="1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</a:rPr>
              <a:t>Подготовила двух победителей конкурса НПК «Золотое перо»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4208" y="1196752"/>
            <a:ext cx="24482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7159" y="4178024"/>
            <a:ext cx="19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Коптелова Л.В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1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flipH="1">
            <a:off x="6935880" y="526"/>
            <a:ext cx="2146361" cy="26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34758"/>
              </p:ext>
            </p:extLst>
          </p:nvPr>
        </p:nvGraphicFramePr>
        <p:xfrm>
          <a:off x="107505" y="-102"/>
          <a:ext cx="6828375" cy="667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8375"/>
              </a:tblGrid>
              <a:tr h="6669461">
                <a:tc>
                  <a:txBody>
                    <a:bodyPr/>
                    <a:lstStyle/>
                    <a:p>
                      <a:pPr marL="5461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Курсы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«Работа по обновленным ФГОС: педагогическая деятельность в основной школе. Математика»</a:t>
                      </a:r>
                    </a:p>
                    <a:p>
                      <a:pPr marL="5461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Публикации</a:t>
                      </a: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статьи на школьном сайте; в сборнике материалов II Всероссийской научно-практической конференции «Педагог XXI века: современные вызовы и компетенции» ; во Всероссийском педагогическом журнале «Современный урок»; на сайте </a:t>
                      </a:r>
                      <a:r>
                        <a:rPr lang="en-US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infourok.ru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461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	</a:t>
                      </a: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Участие: 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во Всероссийском педагогическом конкурсе «Современная школа. Эффективные практики» с работой «Как снять диафильм о животных?»</a:t>
                      </a:r>
                    </a:p>
                    <a:p>
                      <a:pPr marL="5461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Мероприятия: 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урок по окружающему миру  «Мы –граждане России» в 4 классе; мероприятие</a:t>
                      </a: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«До свидания, Начальная школа».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51904" y="278092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Хомяченко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14622" cy="78581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Внеурочная работа:</a:t>
            </a:r>
            <a:endParaRPr lang="ru-RU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2343"/>
              </p:ext>
            </p:extLst>
          </p:nvPr>
        </p:nvGraphicFramePr>
        <p:xfrm>
          <a:off x="0" y="642919"/>
          <a:ext cx="9144000" cy="622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8819">
                <a:tc>
                  <a:txBody>
                    <a:bodyPr/>
                    <a:lstStyle/>
                    <a:p>
                      <a:pPr marL="173038" lvl="1" indent="0" algn="l"/>
                      <a:r>
                        <a:rPr lang="ru-RU" sz="2600" baseline="0" dirty="0" smtClean="0"/>
                        <a:t>Муниципальный конкурс «Литературный </a:t>
                      </a:r>
                      <a:r>
                        <a:rPr lang="ru-RU" sz="2600" baseline="0" dirty="0" err="1" smtClean="0"/>
                        <a:t>аргиш</a:t>
                      </a:r>
                      <a:r>
                        <a:rPr lang="ru-RU" sz="2600" baseline="0" dirty="0" smtClean="0"/>
                        <a:t>»</a:t>
                      </a:r>
                    </a:p>
                  </a:txBody>
                  <a:tcPr/>
                </a:tc>
              </a:tr>
              <a:tr h="508819">
                <a:tc>
                  <a:txBody>
                    <a:bodyPr/>
                    <a:lstStyle/>
                    <a:p>
                      <a:pPr marL="173038" lvl="1" indent="0" algn="l"/>
                      <a:r>
                        <a:rPr lang="ru-RU" sz="2600" dirty="0" smtClean="0"/>
                        <a:t>Муниципальный конкурс рисунков "Дружба народов"</a:t>
                      </a:r>
                    </a:p>
                  </a:txBody>
                  <a:tcPr/>
                </a:tc>
              </a:tr>
              <a:tr h="508819">
                <a:tc>
                  <a:txBody>
                    <a:bodyPr/>
                    <a:lstStyle/>
                    <a:p>
                      <a:pPr marL="173038" marR="0" lvl="1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</a:tabLst>
                        <a:defRPr/>
                      </a:pPr>
                      <a:r>
                        <a:rPr lang="ru-RU" sz="2600" baseline="0" dirty="0" smtClean="0"/>
                        <a:t>Муниципальный конкурс рисунков «Символы России»</a:t>
                      </a:r>
                    </a:p>
                  </a:txBody>
                  <a:tcPr/>
                </a:tc>
              </a:tr>
              <a:tr h="508819">
                <a:tc>
                  <a:txBody>
                    <a:bodyPr/>
                    <a:lstStyle/>
                    <a:p>
                      <a:pPr marL="173038" marR="0" lvl="1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Всероссийский конкурс «Интеллект-экспресс</a:t>
                      </a:r>
                      <a:r>
                        <a:rPr lang="ru-RU" sz="2600" baseline="0" dirty="0" smtClean="0"/>
                        <a:t>»</a:t>
                      </a:r>
                    </a:p>
                  </a:txBody>
                  <a:tcPr/>
                </a:tc>
              </a:tr>
              <a:tr h="894821">
                <a:tc>
                  <a:txBody>
                    <a:bodyPr/>
                    <a:lstStyle/>
                    <a:p>
                      <a:pPr marL="173038" lvl="1" indent="0" algn="l"/>
                      <a:r>
                        <a:rPr lang="ru-RU" sz="2600" kern="1200" dirty="0" smtClean="0"/>
                        <a:t>Региональный конкурс детского художественного творчества «Арктика-героическое прошлое, настоящее, будущее»</a:t>
                      </a:r>
                      <a:endParaRPr lang="ru-RU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7847">
                <a:tc>
                  <a:txBody>
                    <a:bodyPr/>
                    <a:lstStyle/>
                    <a:p>
                      <a:pPr marL="173038" marR="0" lvl="1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/>
                        <a:t>Краевой конкурс литературного творчества «Легенды седого Енисея»</a:t>
                      </a:r>
                    </a:p>
                  </a:txBody>
                  <a:tcPr/>
                </a:tc>
              </a:tr>
              <a:tr h="508819">
                <a:tc>
                  <a:txBody>
                    <a:bodyPr/>
                    <a:lstStyle/>
                    <a:p>
                      <a:pPr marL="173038" marR="0" lvl="1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/>
                        <a:t>Краевой конкурс «Кукла в национальном костюме» </a:t>
                      </a:r>
                      <a:endParaRPr lang="ru-RU" sz="2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7847">
                <a:tc>
                  <a:txBody>
                    <a:bodyPr/>
                    <a:lstStyle/>
                    <a:p>
                      <a:pPr marL="173038" lvl="1" indent="0" algn="l"/>
                      <a:r>
                        <a:rPr lang="ru-RU" sz="2600" kern="1200" dirty="0" smtClean="0"/>
                        <a:t>Муниципальный конкурс исследовательских работ «Золотое перо»</a:t>
                      </a:r>
                      <a:endParaRPr lang="ru-RU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7847">
                <a:tc>
                  <a:txBody>
                    <a:bodyPr/>
                    <a:lstStyle/>
                    <a:p>
                      <a:pPr marL="173038" lvl="1" indent="0" algn="l"/>
                      <a:r>
                        <a:rPr lang="ru-RU" sz="2600" kern="1200" dirty="0" smtClean="0"/>
                        <a:t>Участие: в мероприятиях на образовательной платформе</a:t>
                      </a:r>
                      <a:r>
                        <a:rPr lang="ru-RU" sz="2600" kern="1200" baseline="0" dirty="0" smtClean="0"/>
                        <a:t> </a:t>
                      </a:r>
                      <a:r>
                        <a:rPr lang="ru-RU" sz="2600" kern="1200" baseline="0" dirty="0" err="1" smtClean="0"/>
                        <a:t>Учи.ру</a:t>
                      </a:r>
                      <a:r>
                        <a:rPr lang="ru-RU" sz="2600" kern="1200" baseline="0" dirty="0" smtClean="0"/>
                        <a:t>, </a:t>
                      </a:r>
                      <a:r>
                        <a:rPr lang="ru-RU" sz="2600" kern="1200" dirty="0" smtClean="0"/>
                        <a:t>во всех школьных и поселковых мероприятиях.</a:t>
                      </a:r>
                      <a:endParaRPr lang="ru-RU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85861"/>
            <a:ext cx="7771680" cy="7858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cap="none" dirty="0" smtClean="0">
                <a:ln w="11430"/>
                <a:solidFill>
                  <a:srgbClr val="FF0000"/>
                </a:solidFill>
              </a:rPr>
              <a:t>Задачи на 2023-2024уч.год</a:t>
            </a:r>
            <a:endParaRPr lang="ru-RU" cap="none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357430"/>
            <a:ext cx="8286808" cy="40009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проектная  и исследовательская деятельность учащихся;</a:t>
            </a:r>
          </a:p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повышение качества образования учителей и профессионального мастерства классных руководителей;</a:t>
            </a:r>
          </a:p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организовать работу со способными и одарёнными детьми;</a:t>
            </a:r>
          </a:p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формировать образовательные компетенции ученика начальной школы;</a:t>
            </a:r>
          </a:p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реализация </a:t>
            </a:r>
            <a:r>
              <a:rPr lang="ru-RU" sz="2000" dirty="0" err="1" smtClean="0"/>
              <a:t>здоровьесберегающих</a:t>
            </a:r>
            <a:r>
              <a:rPr lang="ru-RU" sz="2000" dirty="0" smtClean="0"/>
              <a:t> технологий;</a:t>
            </a:r>
          </a:p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активное участие учащихся в конкурсах и олимпиадах разного уровня;</a:t>
            </a:r>
          </a:p>
          <a:p>
            <a:pPr marL="176213" lvl="0" indent="4572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/>
              <a:t>совершенствование работы с родителями.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s://fs00.infourok.ru/images/doc/265/270733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fs00.infourok.ru/images/doc/265/270733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fs00.infourok.ru/images/doc/265/270733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https://fs00.infourok.ru/images/doc/313/313054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https://fs00.infourok.ru/images/doc/313/313054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8" name="AutoShape 2" descr="http://gifq.ru/wp-content/uploads/2015/10/i-pust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s://arhivurokov.ru/videouroki/html/2013/10/22/98666916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5875"/>
            <a:ext cx="10158350" cy="77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5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Тема МО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b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3600" dirty="0"/>
              <a:t>«Формирование профессиональной компетентности педагога начальной школы для качественной подготовки и </a:t>
            </a:r>
            <a:r>
              <a:rPr lang="ru-RU" sz="3600" dirty="0" err="1"/>
              <a:t>обученности</a:t>
            </a:r>
            <a:r>
              <a:rPr lang="ru-RU" sz="3600" dirty="0"/>
              <a:t> учащихся по обновленным ФГОС 3 поколения. Развитие детской одаренности.»</a:t>
            </a:r>
            <a:br>
              <a:rPr lang="ru-RU" sz="3600" dirty="0"/>
            </a:br>
            <a:r>
              <a:rPr lang="ru-RU" sz="4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6720" cy="11434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 МО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9504" y="3786190"/>
            <a:ext cx="291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Коптелова Л.В.,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кл</a:t>
            </a:r>
            <a:r>
              <a:rPr lang="ru-RU" b="1" dirty="0" smtClean="0">
                <a:solidFill>
                  <a:srgbClr val="002060"/>
                </a:solidFill>
              </a:rPr>
              <a:t>. руководитель 1-2кл.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6448" y="3857628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Хомяченко</a:t>
            </a:r>
            <a:r>
              <a:rPr lang="ru-RU" b="1" dirty="0" smtClean="0">
                <a:solidFill>
                  <a:srgbClr val="002060"/>
                </a:solidFill>
              </a:rPr>
              <a:t> Е.А.,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кл</a:t>
            </a:r>
            <a:r>
              <a:rPr lang="ru-RU" b="1" dirty="0" smtClean="0">
                <a:solidFill>
                  <a:srgbClr val="002060"/>
                </a:solidFill>
              </a:rPr>
              <a:t>. руководитель 4 </a:t>
            </a:r>
            <a:r>
              <a:rPr lang="ru-RU" b="1" dirty="0" err="1" smtClean="0">
                <a:solidFill>
                  <a:srgbClr val="002060"/>
                </a:solidFill>
              </a:rPr>
              <a:t>кл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9752" y="4643446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Белешова</a:t>
            </a:r>
            <a:r>
              <a:rPr lang="ru-RU" b="1" dirty="0" smtClean="0">
                <a:solidFill>
                  <a:srgbClr val="002060"/>
                </a:solidFill>
              </a:rPr>
              <a:t> В.Ю.,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кл</a:t>
            </a:r>
            <a:r>
              <a:rPr lang="ru-RU" b="1" dirty="0" smtClean="0">
                <a:solidFill>
                  <a:srgbClr val="002060"/>
                </a:solidFill>
              </a:rPr>
              <a:t>. руководитель 3кл.</a:t>
            </a:r>
          </a:p>
        </p:txBody>
      </p:sp>
      <p:pic>
        <p:nvPicPr>
          <p:cNvPr id="1027" name="Picture 3" descr="H:\Documents and Settings\User\Рабочий стол\КАРТИНКИ\cartoons_240x320_ a26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1500198" cy="2000626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flipH="1">
            <a:off x="6357950" y="1425666"/>
            <a:ext cx="1909858" cy="236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BeleshovaV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42886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964488" cy="285752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/>
              <a:t>совершенствование методического уровня педагогов в овладении педагогическими технологиями для формирования и развития функциональной грамотности младшего школьника.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771680" cy="88220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H:\Documents and Settings\User\Рабочий стол\КАРТИНКИ\emocii-2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" y="69869"/>
            <a:ext cx="1143008" cy="11318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74742"/>
            <a:ext cx="609279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4400" b="1" kern="0" dirty="0">
                <a:ln w="11430"/>
                <a:solidFill>
                  <a:srgbClr val="FFFF00"/>
                </a:solidFill>
              </a:rPr>
              <a:t>Цель работы МО: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1945" y="31158"/>
            <a:ext cx="6700110" cy="93161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>
              <a:ln w="11430"/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 w="11430"/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4400" b="1" dirty="0" smtClean="0">
                <a:ln w="11430"/>
                <a:solidFill>
                  <a:srgbClr val="FFFF00"/>
                </a:solidFill>
              </a:rPr>
              <a:t>Задачи </a:t>
            </a:r>
            <a:r>
              <a:rPr lang="ru-RU" sz="4400" b="1" dirty="0">
                <a:ln w="11430"/>
                <a:solidFill>
                  <a:srgbClr val="FFFF00"/>
                </a:solidFill>
              </a:rPr>
              <a:t>работы МО</a:t>
            </a:r>
            <a:r>
              <a:rPr lang="ru-RU" sz="4400" b="1" dirty="0" smtClean="0">
                <a:ln w="11430"/>
                <a:solidFill>
                  <a:srgbClr val="FFFF00"/>
                </a:solidFill>
              </a:rPr>
              <a:t>: </a:t>
            </a:r>
            <a:endParaRPr lang="ru-RU" sz="4400" b="1" dirty="0">
              <a:ln w="11430"/>
              <a:solidFill>
                <a:srgbClr val="FFFF00"/>
              </a:solidFill>
            </a:endParaRPr>
          </a:p>
        </p:txBody>
      </p:sp>
      <p:pic>
        <p:nvPicPr>
          <p:cNvPr id="5" name="Picture 2" descr="H:\Documents and Settings\User\Рабочий стол\КАРТИНКИ\p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71" y="0"/>
            <a:ext cx="1000132" cy="1000132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8987931"/>
              </p:ext>
            </p:extLst>
          </p:nvPr>
        </p:nvGraphicFramePr>
        <p:xfrm>
          <a:off x="395536" y="1000132"/>
          <a:ext cx="8425662" cy="549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58246" cy="85725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МО учителей начальных классов </a:t>
            </a:r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проводилось дважды:</a:t>
            </a:r>
            <a:endParaRPr lang="ru-RU" sz="2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1566693"/>
              </p:ext>
            </p:extLst>
          </p:nvPr>
        </p:nvGraphicFramePr>
        <p:xfrm>
          <a:off x="395536" y="2564904"/>
          <a:ext cx="8280920" cy="287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6944896"/>
              </p:ext>
            </p:extLst>
          </p:nvPr>
        </p:nvGraphicFramePr>
        <p:xfrm>
          <a:off x="214282" y="1071546"/>
          <a:ext cx="8715436" cy="199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 bwMode="auto">
          <a:xfrm flipH="1">
            <a:off x="4679157" y="2926232"/>
            <a:ext cx="357190" cy="23799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1266" y="3768071"/>
            <a:ext cx="2552541" cy="26852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/>
              <a:t>«Анализ результатов ВПР-2022</a:t>
            </a:r>
            <a:r>
              <a:rPr lang="ru-RU" sz="1600" b="1" dirty="0" smtClean="0"/>
              <a:t>»;</a:t>
            </a:r>
          </a:p>
          <a:p>
            <a:endParaRPr lang="ru-RU" sz="1400" b="1" dirty="0"/>
          </a:p>
          <a:p>
            <a:r>
              <a:rPr lang="ru-RU" sz="1600" b="1" dirty="0"/>
              <a:t>«Активное формирование учителями  начальных классов всех видов функциональной грамотности обучающихся.»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/>
          </a:p>
          <a:p>
            <a:pPr marL="285750" marR="0" indent="-2857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5579" y="3281939"/>
            <a:ext cx="2124236" cy="3841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</a:rPr>
              <a:t>Белешова</a:t>
            </a:r>
            <a:r>
              <a:rPr lang="ru-RU" b="1" dirty="0">
                <a:solidFill>
                  <a:schemeClr val="bg1"/>
                </a:solidFill>
              </a:rPr>
              <a:t> В.Ю.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26744" y="3243509"/>
            <a:ext cx="2074488" cy="422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/>
              <a:t>Коптелова Л.В.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987824" y="3741487"/>
            <a:ext cx="2952328" cy="27118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/>
              <a:t>«Результаты адаптации учащихся 1-х классов. Из опыта работы (обмен опытом</a:t>
            </a:r>
            <a:r>
              <a:rPr lang="ru-RU" sz="1600" b="1" dirty="0" smtClean="0"/>
              <a:t>)»;</a:t>
            </a:r>
            <a:endParaRPr lang="ru-RU" sz="1600" b="1" dirty="0"/>
          </a:p>
          <a:p>
            <a:r>
              <a:rPr lang="ru-RU" sz="1600" b="1" dirty="0"/>
              <a:t>«Аналитический акцент на методических особенностях формирования функциональной грамотности и глобальные компетенции»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648575" y="3274761"/>
            <a:ext cx="2016224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Хомяченко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Е.А.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56176" y="3768071"/>
            <a:ext cx="2736304" cy="2685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/>
              <a:t>«Формирование и оценка функциональной грамотности обучающихся: приоритетные задачи на </a:t>
            </a:r>
            <a:r>
              <a:rPr lang="ru-RU" sz="1600" b="1" dirty="0" smtClean="0"/>
              <a:t>2022/2023 </a:t>
            </a:r>
            <a:r>
              <a:rPr lang="ru-RU" sz="1600" b="1" dirty="0"/>
              <a:t>учебный год</a:t>
            </a:r>
            <a:r>
              <a:rPr lang="ru-RU" sz="1600" b="1" dirty="0" smtClean="0"/>
              <a:t>»;</a:t>
            </a:r>
          </a:p>
          <a:p>
            <a:endParaRPr lang="ru-RU" sz="1600" b="1" dirty="0"/>
          </a:p>
          <a:p>
            <a:r>
              <a:rPr lang="ru-RU" sz="1600" b="1" dirty="0"/>
              <a:t>«Технологии развития критического мышления»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20700237"/>
              </p:ext>
            </p:extLst>
          </p:nvPr>
        </p:nvGraphicFramePr>
        <p:xfrm>
          <a:off x="251520" y="1844824"/>
          <a:ext cx="87154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454472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04692" y="908720"/>
            <a:ext cx="6084168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lvl="1" indent="265113"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FF0000"/>
                </a:solidFill>
              </a:rPr>
              <a:t>•	Курсы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pPr marL="603250" lvl="1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</a:rPr>
              <a:t>«Реализация требований обновлённого ФГОС НОО в деятельности учителя», 72ч.</a:t>
            </a:r>
          </a:p>
          <a:p>
            <a:pPr marL="603250" lvl="1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</a:rPr>
              <a:t>«Основы религиозных культур и светской этики: проблемы и перспективы преподавания в начальной школе в условиях реализации обновленных ФГОС НО», 72ч.</a:t>
            </a:r>
          </a:p>
          <a:p>
            <a:pPr marL="603250" lvl="1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</a:rPr>
              <a:t>Работаем по обновлённым ФГОС: педагогическая деятельность в начальной школе», 48ч.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32331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педагогов:</a:t>
            </a:r>
            <a:endParaRPr lang="ru-RU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571" y="4515689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Белешова</a:t>
            </a:r>
            <a:r>
              <a:rPr lang="ru-RU" b="1" dirty="0" smtClean="0"/>
              <a:t> В.Ю.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7023219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557</Words>
  <Application>Microsoft Office PowerPoint</Application>
  <PresentationFormat>Экран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1_Тема Office</vt:lpstr>
      <vt:lpstr>Тема Office</vt:lpstr>
      <vt:lpstr>Тема2</vt:lpstr>
      <vt:lpstr>Оформление по умолчанию</vt:lpstr>
      <vt:lpstr>1_Оформление по умолчанию</vt:lpstr>
      <vt:lpstr>2_Тема Office</vt:lpstr>
      <vt:lpstr>Аптека</vt:lpstr>
      <vt:lpstr>2023г.</vt:lpstr>
      <vt:lpstr>Тема МО:  «Формирование профессиональной компетентности педагога начальной школы для качественной подготовки и обученности учащихся по обновленным ФГОС 3 поколения. Развитие детской одаренности.»  </vt:lpstr>
      <vt:lpstr>Состав МО</vt:lpstr>
      <vt:lpstr>совершенствование методического уровня педагогов в овладении педагогическими технологиями для формирования и развития функциональной грамотности младшего школьника.    </vt:lpstr>
      <vt:lpstr>Презентация PowerPoint</vt:lpstr>
      <vt:lpstr>Работа МО учителей начальных классов проводилось дважды:</vt:lpstr>
      <vt:lpstr>Презентация PowerPoint</vt:lpstr>
      <vt:lpstr>Презентация PowerPoint</vt:lpstr>
      <vt:lpstr>Участие педагогов:</vt:lpstr>
      <vt:lpstr>Презентация PowerPoint</vt:lpstr>
      <vt:lpstr>Презентация PowerPoint</vt:lpstr>
      <vt:lpstr>Внеурочная работа:</vt:lpstr>
      <vt:lpstr>Задачи на 2023-2024уч.год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2016г.</dc:title>
  <dc:creator>Диксон_Школа</dc:creator>
  <cp:lastModifiedBy>Диксон_Школа</cp:lastModifiedBy>
  <cp:revision>124</cp:revision>
  <dcterms:modified xsi:type="dcterms:W3CDTF">2023-05-26T02:19:35Z</dcterms:modified>
</cp:coreProperties>
</file>