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0"/>
  </p:notesMasterIdLst>
  <p:handoutMasterIdLst>
    <p:handoutMasterId r:id="rId31"/>
  </p:handoutMasterIdLst>
  <p:sldIdLst>
    <p:sldId id="284" r:id="rId2"/>
    <p:sldId id="301" r:id="rId3"/>
    <p:sldId id="262" r:id="rId4"/>
    <p:sldId id="278" r:id="rId5"/>
    <p:sldId id="297" r:id="rId6"/>
    <p:sldId id="298" r:id="rId7"/>
    <p:sldId id="299" r:id="rId8"/>
    <p:sldId id="303" r:id="rId9"/>
    <p:sldId id="307" r:id="rId10"/>
    <p:sldId id="296" r:id="rId11"/>
    <p:sldId id="286" r:id="rId12"/>
    <p:sldId id="287" r:id="rId13"/>
    <p:sldId id="288" r:id="rId14"/>
    <p:sldId id="289" r:id="rId15"/>
    <p:sldId id="290" r:id="rId16"/>
    <p:sldId id="305" r:id="rId17"/>
    <p:sldId id="291" r:id="rId18"/>
    <p:sldId id="308" r:id="rId19"/>
    <p:sldId id="309" r:id="rId20"/>
    <p:sldId id="310" r:id="rId21"/>
    <p:sldId id="311" r:id="rId22"/>
    <p:sldId id="312" r:id="rId23"/>
    <p:sldId id="304" r:id="rId24"/>
    <p:sldId id="306" r:id="rId25"/>
    <p:sldId id="295" r:id="rId26"/>
    <p:sldId id="276" r:id="rId27"/>
    <p:sldId id="275" r:id="rId28"/>
    <p:sldId id="277" r:id="rId29"/>
  </p:sldIdLst>
  <p:sldSz cx="9144000" cy="6858000" type="screen4x3"/>
  <p:notesSz cx="6784975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99FF66"/>
    <a:srgbClr val="CCFF66"/>
    <a:srgbClr val="000000"/>
    <a:srgbClr val="0000CC"/>
    <a:srgbClr val="003366"/>
    <a:srgbClr val="66FF33"/>
    <a:srgbClr val="FF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80" autoAdjust="0"/>
    <p:restoredTop sz="94699" autoAdjust="0"/>
  </p:normalViewPr>
  <p:slideViewPr>
    <p:cSldViewPr>
      <p:cViewPr varScale="1">
        <p:scale>
          <a:sx n="90" d="100"/>
          <a:sy n="90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1070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ahoma" panose="020B0604030504040204" pitchFamily="34" charset="0"/>
              </a:defRPr>
            </a:lvl1pPr>
          </a:lstStyle>
          <a:p>
            <a:fld id="{EE1F6C42-9334-43C2-B12C-33958B0547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397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74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59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52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1070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ahoma" panose="020B0604030504040204" pitchFamily="34" charset="0"/>
              </a:defRPr>
            </a:lvl1pPr>
          </a:lstStyle>
          <a:p>
            <a:fld id="{04CF46EA-E953-413D-8C5D-FE25CB76EE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921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blackWhite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kumimoji="1" lang="ru-RU" altLang="ru-RU" sz="300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kumimoji="1" lang="ru-RU" altLang="ru-RU" sz="300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ru-RU" altLang="en-US" sz="3000" smtClean="0"/>
          </a:p>
        </p:txBody>
      </p:sp>
      <p:sp>
        <p:nvSpPr>
          <p:cNvPr id="395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395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22E3-C56B-4039-AC6F-66307DA87C1A}" type="datetime1">
              <a:rPr lang="ru-RU" altLang="ru-RU"/>
              <a:pPr>
                <a:defRPr/>
              </a:pPr>
              <a:t>17.02.2017</a:t>
            </a:fld>
            <a:endParaRPr lang="ru-RU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862EE-4FFF-4CE4-A0BA-2DB6D5C6431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4207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BF258-C91A-42DA-9B84-CB37F8490FFF}" type="datetime1">
              <a:rPr lang="ru-RU" altLang="ru-RU"/>
              <a:pPr>
                <a:defRPr/>
              </a:pPr>
              <a:t>17.02.2017</a:t>
            </a:fld>
            <a:endParaRPr lang="ru-RU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D752C-176E-4829-95B0-FA1B11E2EB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1907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0F551-04A4-4CE4-9B84-B6422DEA2758}" type="datetime1">
              <a:rPr lang="ru-RU" altLang="ru-RU"/>
              <a:pPr>
                <a:defRPr/>
              </a:pPr>
              <a:t>17.02.2017</a:t>
            </a:fld>
            <a:endParaRPr lang="ru-RU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2597F-D146-4A1C-84B6-78FD79CAB33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8299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1A3CB-242A-4D41-8DCB-EF549562C0ED}" type="datetime1">
              <a:rPr lang="ru-RU" altLang="ru-RU"/>
              <a:pPr>
                <a:defRPr/>
              </a:pPr>
              <a:t>17.02.2017</a:t>
            </a:fld>
            <a:endParaRPr lang="ru-RU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E063E-D46A-473D-B26D-0CC04987245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669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58C9B-8F0F-457B-AC49-EC87DCBE7F59}" type="datetime1">
              <a:rPr lang="ru-RU" altLang="ru-RU"/>
              <a:pPr>
                <a:defRPr/>
              </a:pPr>
              <a:t>17.02.2017</a:t>
            </a:fld>
            <a:endParaRPr lang="ru-RU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D4130-E21D-4F7A-B147-F03A00F706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9428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462D-AC70-4720-8C75-E48A79827F61}" type="datetime1">
              <a:rPr lang="ru-RU" altLang="ru-RU"/>
              <a:pPr>
                <a:defRPr/>
              </a:pPr>
              <a:t>17.02.2017</a:t>
            </a:fld>
            <a:endParaRPr lang="ru-RU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C9D95-62B4-4D2C-8CF1-6BC1EC22BDE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733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3E8AE-7EF1-4E12-971B-6D30AFE8F8DF}" type="datetime1">
              <a:rPr lang="ru-RU" altLang="ru-RU"/>
              <a:pPr>
                <a:defRPr/>
              </a:pPr>
              <a:t>17.02.2017</a:t>
            </a:fld>
            <a:endParaRPr lang="ru-RU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A3FFF-AA14-48E3-9E11-2E793ECB802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99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A7B4-43EE-417E-903C-5A30832FAAB9}" type="datetime1">
              <a:rPr lang="ru-RU" altLang="ru-RU"/>
              <a:pPr>
                <a:defRPr/>
              </a:pPr>
              <a:t>17.02.2017</a:t>
            </a:fld>
            <a:endParaRPr lang="ru-RU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2D372-64FE-4B39-A75B-1CFC7369C0B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696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4277-13F8-47B4-B381-A90B4B373D7E}" type="datetime1">
              <a:rPr lang="ru-RU" altLang="ru-RU"/>
              <a:pPr>
                <a:defRPr/>
              </a:pPr>
              <a:t>17.02.2017</a:t>
            </a:fld>
            <a:endParaRPr lang="ru-RU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B80A9-55B2-46B8-BD0B-DAF7EF3E18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8691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6D350-8C14-427A-8798-98BBBF7C3918}" type="datetime1">
              <a:rPr lang="ru-RU" altLang="ru-RU"/>
              <a:pPr>
                <a:defRPr/>
              </a:pPr>
              <a:t>17.02.2017</a:t>
            </a:fld>
            <a:endParaRPr lang="ru-RU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8C516-0199-402B-8A54-39B5BDBD2B4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943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7DC13-FD90-4C3B-AF72-CBDC7BC80808}" type="datetime1">
              <a:rPr lang="ru-RU" altLang="ru-RU"/>
              <a:pPr>
                <a:defRPr/>
              </a:pPr>
              <a:t>17.02.2017</a:t>
            </a:fld>
            <a:endParaRPr lang="ru-RU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9ABC3-0ABC-412C-90D8-A93FA431B2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0108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CAF58-8AC3-41F3-BDE0-89BEEAF121A6}" type="datetime1">
              <a:rPr lang="ru-RU" altLang="ru-RU"/>
              <a:pPr>
                <a:defRPr/>
              </a:pPr>
              <a:t>17.02.2017</a:t>
            </a:fld>
            <a:endParaRPr lang="ru-RU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53FC-B810-4C70-B09C-456BE2D0FF6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13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blackWhite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kumimoji="1" lang="ru-RU" altLang="ru-RU" sz="30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kumimoji="1" lang="ru-RU" altLang="ru-RU" sz="30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ru-RU" altLang="en-US" sz="300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 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  <a:p>
            <a:pPr lvl="3"/>
            <a:endParaRPr lang="ru-RU" altLang="en-US" smtClean="0"/>
          </a:p>
        </p:txBody>
      </p:sp>
      <p:sp>
        <p:nvSpPr>
          <p:cNvPr id="394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fld id="{7458FBE9-C379-4FD6-B2CD-2D7E45A9B26F}" type="datetime1">
              <a:rPr lang="ru-RU" altLang="ru-RU"/>
              <a:pPr>
                <a:defRPr/>
              </a:pPr>
              <a:t>17.02.2017</a:t>
            </a:fld>
            <a:endParaRPr lang="ru-RU" altLang="en-US"/>
          </a:p>
        </p:txBody>
      </p:sp>
      <p:sp>
        <p:nvSpPr>
          <p:cNvPr id="394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4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400"/>
            </a:lvl1pPr>
          </a:lstStyle>
          <a:p>
            <a:fld id="{F65ACAC2-2A45-4C01-AF8F-D76684CF56D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B99A7692-D66C-45B7-9E1A-419E6B26D309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DAA07085-5DAD-40C6-AF11-7BFB15653D94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1</a:t>
            </a:fld>
            <a:endParaRPr lang="ru-RU" altLang="en-US" sz="1400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-228600"/>
            <a:ext cx="8915400" cy="40386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4400" smtClean="0">
                <a:solidFill>
                  <a:srgbClr val="FFFF00"/>
                </a:solidFill>
              </a:rPr>
              <a:t>Открытый урок</a:t>
            </a:r>
            <a:br>
              <a:rPr lang="ru-RU" altLang="ru-RU" sz="4400" smtClean="0">
                <a:solidFill>
                  <a:srgbClr val="FFFF00"/>
                </a:solidFill>
              </a:rPr>
            </a:br>
            <a:r>
              <a:rPr lang="ru-RU" altLang="ru-RU" sz="4400" smtClean="0">
                <a:solidFill>
                  <a:srgbClr val="FFFF00"/>
                </a:solidFill>
              </a:rPr>
              <a:t> по теме:</a:t>
            </a:r>
            <a:br>
              <a:rPr lang="ru-RU" altLang="ru-RU" sz="4400" smtClean="0">
                <a:solidFill>
                  <a:srgbClr val="FFFF00"/>
                </a:solidFill>
              </a:rPr>
            </a:br>
            <a:r>
              <a:rPr lang="ru-RU" altLang="ru-RU" sz="4400" smtClean="0">
                <a:solidFill>
                  <a:srgbClr val="FFFF00"/>
                </a:solidFill>
              </a:rPr>
              <a:t> «Организация вычислений. Относительные,</a:t>
            </a:r>
            <a:br>
              <a:rPr lang="ru-RU" altLang="ru-RU" sz="4400" smtClean="0">
                <a:solidFill>
                  <a:srgbClr val="FFFF00"/>
                </a:solidFill>
              </a:rPr>
            </a:br>
            <a:r>
              <a:rPr lang="ru-RU" altLang="ru-RU" sz="4400" smtClean="0">
                <a:solidFill>
                  <a:srgbClr val="FFFF00"/>
                </a:solidFill>
              </a:rPr>
              <a:t>абсолютные и смешанные ссылки</a:t>
            </a:r>
            <a:r>
              <a:rPr lang="ru-RU" altLang="ru-RU" smtClean="0">
                <a:solidFill>
                  <a:srgbClr val="FFFF00"/>
                </a:solidFill>
              </a:rPr>
              <a:t>»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429000"/>
            <a:ext cx="6400800" cy="1752600"/>
          </a:xfrm>
        </p:spPr>
        <p:txBody>
          <a:bodyPr/>
          <a:lstStyle/>
          <a:p>
            <a:pPr algn="r" eaLnBrk="1" hangingPunct="1"/>
            <a:endParaRPr lang="ru-RU" altLang="ru-RU" sz="1600" smtClean="0"/>
          </a:p>
          <a:p>
            <a:pPr algn="r" eaLnBrk="1" hangingPunct="1"/>
            <a:endParaRPr lang="ru-RU" altLang="ru-RU" sz="1600" smtClean="0"/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1295400" y="3810000"/>
            <a:ext cx="7467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1" lang="en-US" altLang="ru-RU" sz="2800" i="1"/>
              <a:t>Обменяемся яблоками - и у каждого из нас останется по яблоку; </a:t>
            </a:r>
            <a:br>
              <a:rPr kumimoji="1" lang="en-US" altLang="ru-RU" sz="2800" i="1"/>
            </a:br>
            <a:r>
              <a:rPr kumimoji="1" lang="en-US" altLang="ru-RU" sz="2800" i="1"/>
              <a:t>обменяемся идеями - и у каждого из нас будет по две идеи.</a:t>
            </a:r>
            <a:endParaRPr kumimoji="1" lang="en-US" altLang="ru-RU" sz="280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1" lang="en-US" altLang="ru-RU" sz="2800"/>
              <a:t>Т.А. Эдисон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 build="p" autoUpdateAnimBg="0"/>
      <p:bldP spid="4567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A3AFF954-0573-4E85-83B8-C9999CBFEDE3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1229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42BE51CE-9FA9-4090-84C4-7B9F66D9152F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10</a:t>
            </a:fld>
            <a:endParaRPr lang="ru-RU" altLang="en-US" sz="1400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57200" y="609600"/>
            <a:ext cx="7002463" cy="663575"/>
            <a:chOff x="464" y="2126"/>
            <a:chExt cx="4411" cy="418"/>
          </a:xfrm>
        </p:grpSpPr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758" y="2193"/>
              <a:ext cx="4117" cy="296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altLang="ru-RU" sz="2400" kern="0" dirty="0" smtClean="0">
                  <a:solidFill>
                    <a:srgbClr val="000000"/>
                  </a:solidFill>
                </a:rPr>
                <a:t>  Формула всегда начинается знаком «=»!</a:t>
              </a:r>
            </a:p>
          </p:txBody>
        </p:sp>
        <p:sp>
          <p:nvSpPr>
            <p:cNvPr id="9" name="Oval 33"/>
            <p:cNvSpPr>
              <a:spLocks noChangeArrowheads="1"/>
            </p:cNvSpPr>
            <p:nvPr/>
          </p:nvSpPr>
          <p:spPr bwMode="auto">
            <a:xfrm>
              <a:off x="464" y="212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4400" kern="0" smtClean="0">
                  <a:solidFill>
                    <a:srgbClr val="FFFFFF"/>
                  </a:solidFill>
                  <a:latin typeface="Arial Black" pitchFamily="34" charset="0"/>
                </a:rPr>
                <a:t>!</a:t>
              </a:r>
              <a:endParaRPr lang="ru-RU" altLang="ru-RU" sz="4400" kern="0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1038" y="1600200"/>
            <a:ext cx="8204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600" kern="0" dirty="0" smtClean="0"/>
              <a:t>Ссылки в формулах: </a:t>
            </a:r>
            <a:r>
              <a:rPr lang="ru-RU" altLang="ru-RU" sz="2600" b="0" kern="0" dirty="0" smtClean="0"/>
              <a:t> </a:t>
            </a:r>
            <a:br>
              <a:rPr lang="ru-RU" altLang="ru-RU" sz="2600" b="0" kern="0" dirty="0" smtClean="0"/>
            </a:br>
            <a:r>
              <a:rPr lang="ru-RU" altLang="ru-RU" sz="2600" b="0" kern="0" dirty="0" smtClean="0"/>
              <a:t>         </a:t>
            </a:r>
            <a:r>
              <a:rPr lang="ru-RU" altLang="ru-RU" sz="2600" kern="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ru-RU" sz="2600" kern="0" dirty="0" smtClean="0">
                <a:latin typeface="Courier New" pitchFamily="49" charset="0"/>
                <a:cs typeface="Courier New" pitchFamily="49" charset="0"/>
              </a:rPr>
              <a:t>B2+2*C3      </a:t>
            </a:r>
            <a:r>
              <a:rPr lang="ru-RU" altLang="ru-RU" sz="2600" kern="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altLang="ru-RU" sz="2600" kern="0" dirty="0" smtClean="0">
                <a:latin typeface="Courier New" pitchFamily="49" charset="0"/>
                <a:cs typeface="Courier New" pitchFamily="49" charset="0"/>
              </a:rPr>
              <a:t>A2+2*</a:t>
            </a:r>
            <a:r>
              <a:rPr lang="ru-RU" altLang="ru-RU" sz="2600" kern="0" dirty="0" smtClean="0">
                <a:latin typeface="Courier New" pitchFamily="49" charset="0"/>
                <a:cs typeface="Courier New" pitchFamily="49" charset="0"/>
              </a:rPr>
              <a:t>СУММ(</a:t>
            </a:r>
            <a:r>
              <a:rPr lang="en-US" altLang="ru-RU" sz="2600" kern="0" dirty="0" smtClean="0">
                <a:latin typeface="Courier New" pitchFamily="49" charset="0"/>
                <a:cs typeface="Courier New" pitchFamily="49" charset="0"/>
              </a:rPr>
              <a:t>B2:C</a:t>
            </a:r>
            <a:r>
              <a:rPr lang="ru-RU" altLang="ru-RU" sz="2600" kern="0" dirty="0" smtClean="0">
                <a:latin typeface="Courier New" pitchFamily="49" charset="0"/>
                <a:cs typeface="Courier New" pitchFamily="49" charset="0"/>
              </a:rPr>
              <a:t>7)</a:t>
            </a:r>
            <a:endParaRPr lang="ru-RU" altLang="ru-RU" sz="1800" kern="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" y="3124200"/>
            <a:ext cx="91074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СУММ –</a:t>
            </a:r>
            <a:r>
              <a:rPr lang="en-US" alt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сумма значений ячеек и диапазонов</a:t>
            </a:r>
            <a:endParaRPr lang="en-US" altLang="ru-RU" sz="3200" b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ru-RU" alt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СРЗНАЧ –</a:t>
            </a:r>
            <a:r>
              <a:rPr lang="en-US" alt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среднее арифметическое</a:t>
            </a:r>
          </a:p>
          <a:p>
            <a:pPr eaLnBrk="1" hangingPunct="1">
              <a:defRPr/>
            </a:pPr>
            <a:r>
              <a:rPr lang="ru-RU" alt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МИН –</a:t>
            </a:r>
            <a:r>
              <a:rPr lang="en-US" alt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минимальное значение</a:t>
            </a:r>
          </a:p>
          <a:p>
            <a:pPr eaLnBrk="1" hangingPunct="1">
              <a:defRPr/>
            </a:pPr>
            <a:r>
              <a:rPr lang="ru-RU" alt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МАКС –</a:t>
            </a:r>
            <a:r>
              <a:rPr lang="en-US" alt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alt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максимальное значение</a:t>
            </a:r>
          </a:p>
          <a:p>
            <a:pPr eaLnBrk="1" hangingPunct="1">
              <a:defRPr/>
            </a:pPr>
            <a:endParaRPr lang="ru-RU" altLang="ru-RU" sz="2000" b="0" dirty="0" smtClean="0"/>
          </a:p>
          <a:p>
            <a:pPr eaLnBrk="1" hangingPunct="1">
              <a:defRPr/>
            </a:pPr>
            <a:endParaRPr lang="ru-RU" altLang="ru-RU" sz="2000" b="0" dirty="0" smtClean="0"/>
          </a:p>
        </p:txBody>
      </p:sp>
      <p:sp>
        <p:nvSpPr>
          <p:cNvPr id="12295" name="Прямоугольник 1"/>
          <p:cNvSpPr>
            <a:spLocks noChangeArrowheads="1"/>
          </p:cNvSpPr>
          <p:nvPr/>
        </p:nvSpPr>
        <p:spPr bwMode="auto">
          <a:xfrm>
            <a:off x="211138" y="5883275"/>
            <a:ext cx="748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Выставим оценку в лист самоконтроля.</a:t>
            </a:r>
            <a:endParaRPr lang="ru-RU" altLang="ru-RU" sz="2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634C2263-C393-4E39-8C04-DDBD8FEB6202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B257EC6F-528E-41BE-B749-B5BB4C4413BD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11</a:t>
            </a:fld>
            <a:endParaRPr lang="ru-RU" altLang="en-US" sz="1400"/>
          </a:p>
        </p:txBody>
      </p:sp>
      <p:pic>
        <p:nvPicPr>
          <p:cNvPr id="13316" name="Picture 5" descr="p02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223963"/>
            <a:ext cx="75533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>
            <a:off x="5367338" y="4003675"/>
            <a:ext cx="990600" cy="492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Arial" panose="020B0604020202020204" pitchFamily="34" charset="0"/>
              </a:rPr>
              <a:t>Диксон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4963"/>
            <a:ext cx="52117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319088"/>
            <a:ext cx="3932237" cy="1890712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Краешек Земли - Диксон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C894A1AC-DBF3-4F78-87DC-9C2596678854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1433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8D6632E8-0FB9-4740-A579-106AF992F0F4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12</a:t>
            </a:fld>
            <a:endParaRPr lang="ru-RU" altLang="en-US" sz="1400"/>
          </a:p>
        </p:txBody>
      </p:sp>
      <p:pic>
        <p:nvPicPr>
          <p:cNvPr id="14340" name="Picture 4" descr="fold115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9" descr="Изображение 172"/>
          <p:cNvSpPr>
            <a:spLocks noChangeArrowheads="1"/>
          </p:cNvSpPr>
          <p:nvPr/>
        </p:nvSpPr>
        <p:spPr bwMode="auto">
          <a:xfrm rot="-1010480">
            <a:off x="457200" y="685800"/>
            <a:ext cx="3419475" cy="24384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800"/>
          </a:p>
        </p:txBody>
      </p:sp>
      <p:sp>
        <p:nvSpPr>
          <p:cNvPr id="14342" name="Rectangle 10" descr="ЧУК и ГЕК"/>
          <p:cNvSpPr>
            <a:spLocks noChangeArrowheads="1"/>
          </p:cNvSpPr>
          <p:nvPr/>
        </p:nvSpPr>
        <p:spPr bwMode="auto">
          <a:xfrm rot="611804">
            <a:off x="5105400" y="1295400"/>
            <a:ext cx="4038600" cy="246856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800"/>
          </a:p>
        </p:txBody>
      </p:sp>
      <p:sp>
        <p:nvSpPr>
          <p:cNvPr id="14343" name="Rectangle 11" descr="P1030233"/>
          <p:cNvSpPr>
            <a:spLocks noChangeArrowheads="1"/>
          </p:cNvSpPr>
          <p:nvPr/>
        </p:nvSpPr>
        <p:spPr bwMode="auto">
          <a:xfrm>
            <a:off x="1524000" y="3429000"/>
            <a:ext cx="4495800" cy="24384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800"/>
          </a:p>
        </p:txBody>
      </p:sp>
      <p:sp>
        <p:nvSpPr>
          <p:cNvPr id="14344" name="Rectangle 12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5867400" cy="1143000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Белый медведь – живое олицетворение Арктики.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23A43950-82F9-42B8-A2A5-933067F23B50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3B89D167-8DAB-4DEF-BB31-C2539534D5B3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13</a:t>
            </a:fld>
            <a:endParaRPr lang="ru-RU" altLang="en-US" sz="14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43800" cy="762000"/>
          </a:xfrm>
        </p:spPr>
        <p:txBody>
          <a:bodyPr/>
          <a:lstStyle/>
          <a:p>
            <a:pPr algn="ctr" eaLnBrk="1" hangingPunct="1"/>
            <a:r>
              <a:rPr lang="ru-RU" altLang="ru-RU" b="1" i="1" smtClean="0"/>
              <a:t>Задача – шутка</a:t>
            </a:r>
            <a:r>
              <a:rPr lang="ru-RU" altLang="ru-RU" smtClean="0"/>
              <a:t>.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543800" cy="5105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latin typeface="Times New Roman" panose="02020603050405020304" pitchFamily="18" charset="0"/>
              </a:rPr>
              <a:t>Всех, кто пытался  прогнать белых медведей, они прогоняли сами, объединяясь в группы. Количество медведей в группе зависело от того, кто их прогонял. Если прогоняли </a:t>
            </a:r>
            <a:r>
              <a:rPr lang="ru-RU" altLang="ru-RU" sz="2400" b="1" smtClean="0">
                <a:solidFill>
                  <a:srgbClr val="CCFF66"/>
                </a:solidFill>
                <a:latin typeface="Times New Roman" panose="02020603050405020304" pitchFamily="18" charset="0"/>
              </a:rPr>
              <a:t>местное население</a:t>
            </a:r>
            <a:r>
              <a:rPr lang="ru-RU" altLang="ru-RU" sz="2400" b="1" smtClean="0">
                <a:latin typeface="Times New Roman" panose="02020603050405020304" pitchFamily="18" charset="0"/>
              </a:rPr>
              <a:t> – </a:t>
            </a:r>
            <a:r>
              <a:rPr lang="ru-RU" altLang="ru-RU" sz="2400" b="1" smtClean="0">
                <a:solidFill>
                  <a:srgbClr val="CCFF66"/>
                </a:solidFill>
                <a:latin typeface="Times New Roman" panose="02020603050405020304" pitchFamily="18" charset="0"/>
              </a:rPr>
              <a:t>1 медведь</a:t>
            </a:r>
            <a:r>
              <a:rPr lang="ru-RU" altLang="ru-RU" sz="2400" b="1" smtClean="0">
                <a:latin typeface="Times New Roman" panose="02020603050405020304" pitchFamily="18" charset="0"/>
              </a:rPr>
              <a:t>, </a:t>
            </a:r>
            <a:r>
              <a:rPr lang="ru-RU" altLang="ru-RU" sz="2400" b="1" smtClean="0">
                <a:solidFill>
                  <a:srgbClr val="FFCC99"/>
                </a:solidFill>
                <a:latin typeface="Times New Roman" panose="02020603050405020304" pitchFamily="18" charset="0"/>
              </a:rPr>
              <a:t>охотники с собаками – 2 медведя</a:t>
            </a:r>
            <a:r>
              <a:rPr lang="ru-RU" altLang="ru-RU" sz="2400" b="1" smtClean="0">
                <a:latin typeface="Times New Roman" panose="02020603050405020304" pitchFamily="18" charset="0"/>
              </a:rPr>
              <a:t>, </a:t>
            </a:r>
            <a:r>
              <a:rPr lang="ru-RU" altLang="ru-RU" sz="2400" b="1" smtClean="0">
                <a:solidFill>
                  <a:srgbClr val="FFFF99"/>
                </a:solidFill>
                <a:latin typeface="Times New Roman" panose="02020603050405020304" pitchFamily="18" charset="0"/>
              </a:rPr>
              <a:t>милиция – 3 медведя</a:t>
            </a:r>
            <a:r>
              <a:rPr lang="ru-RU" altLang="ru-RU" sz="2400" b="1" smtClean="0">
                <a:latin typeface="Times New Roman" panose="02020603050405020304" pitchFamily="18" charset="0"/>
              </a:rPr>
              <a:t>. За последние пять лет белых медведей пытались прогнать: </a:t>
            </a:r>
            <a:r>
              <a:rPr lang="ru-RU" altLang="ru-RU" sz="2400" b="1" smtClean="0">
                <a:solidFill>
                  <a:srgbClr val="66FF33"/>
                </a:solidFill>
                <a:latin typeface="Times New Roman" panose="02020603050405020304" pitchFamily="18" charset="0"/>
              </a:rPr>
              <a:t>3 раза – местное население</a:t>
            </a:r>
            <a:r>
              <a:rPr lang="ru-RU" altLang="ru-RU" sz="2400" b="1" smtClean="0">
                <a:latin typeface="Times New Roman" panose="02020603050405020304" pitchFamily="18" charset="0"/>
              </a:rPr>
              <a:t>, </a:t>
            </a:r>
            <a:r>
              <a:rPr lang="ru-RU" altLang="ru-RU" sz="2400" b="1" smtClean="0">
                <a:solidFill>
                  <a:srgbClr val="FFCC99"/>
                </a:solidFill>
                <a:latin typeface="Times New Roman" panose="02020603050405020304" pitchFamily="18" charset="0"/>
              </a:rPr>
              <a:t>5 – раз – охотники с собаками</a:t>
            </a:r>
            <a:r>
              <a:rPr lang="ru-RU" altLang="ru-RU" sz="2400" b="1" smtClean="0">
                <a:latin typeface="Times New Roman" panose="02020603050405020304" pitchFamily="18" charset="0"/>
              </a:rPr>
              <a:t>, </a:t>
            </a:r>
            <a:r>
              <a:rPr lang="ru-RU" altLang="ru-RU" sz="2400" b="1" smtClean="0">
                <a:solidFill>
                  <a:srgbClr val="FFFF99"/>
                </a:solidFill>
                <a:latin typeface="Times New Roman" panose="02020603050405020304" pitchFamily="18" charset="0"/>
              </a:rPr>
              <a:t>7 раз – милиция</a:t>
            </a:r>
            <a:r>
              <a:rPr lang="ru-RU" altLang="ru-RU" sz="2400" b="1" smtClean="0">
                <a:latin typeface="Times New Roman" panose="02020603050405020304" pitchFamily="18" charset="0"/>
              </a:rPr>
              <a:t>. После чего медведей, в конце концов, оставили в покое и объявили места, где они проживают, заповедником для охраны редких видов животных. </a:t>
            </a:r>
            <a:r>
              <a:rPr lang="ru-RU" altLang="ru-RU" sz="2800" b="1" u="sng" smtClean="0">
                <a:solidFill>
                  <a:schemeClr val="hlink"/>
                </a:solidFill>
                <a:latin typeface="Times New Roman" panose="02020603050405020304" pitchFamily="18" charset="0"/>
              </a:rPr>
              <a:t>Белый медведь занесен в Красную Книгу России и МСОП (Международного Союза Охраны Природы)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F0EA8B34-0816-4C38-81A6-BC49C6BE2F45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A475FACB-8500-475B-9191-9DAE214B03FD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14</a:t>
            </a:fld>
            <a:endParaRPr lang="ru-RU" altLang="en-US" sz="14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2209800"/>
          </a:xfrm>
        </p:spPr>
        <p:txBody>
          <a:bodyPr/>
          <a:lstStyle/>
          <a:p>
            <a:pPr algn="ctr" eaLnBrk="1" hangingPunct="1"/>
            <a:r>
              <a:rPr lang="ru-RU" altLang="ru-RU" b="1" smtClean="0"/>
              <a:t>Построить электронную таблицу, из которой будет видно: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5438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Сколько раз пытались прогнать медведя за последние пять лет;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Сколько медведей видело местное население, сколько – охотники с собаками и сколько милиции.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Сколько всего медведей объединялось в группы за последние пять лет;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6A038F47-25FA-4541-990B-44F94325729D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B4842817-845E-4E67-8607-337609C50459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15</a:t>
            </a:fld>
            <a:endParaRPr lang="ru-RU" altLang="en-US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3200400" cy="685800"/>
          </a:xfrm>
        </p:spPr>
        <p:txBody>
          <a:bodyPr/>
          <a:lstStyle/>
          <a:p>
            <a:pPr eaLnBrk="1" hangingPunct="1"/>
            <a:r>
              <a:rPr lang="ru-RU" altLang="ru-RU" smtClean="0"/>
              <a:t>Решение.</a:t>
            </a:r>
          </a:p>
        </p:txBody>
      </p:sp>
      <p:graphicFrame>
        <p:nvGraphicFramePr>
          <p:cNvPr id="465989" name="Group 69"/>
          <p:cNvGraphicFramePr>
            <a:graphicFrameLocks noGrp="1"/>
          </p:cNvGraphicFramePr>
          <p:nvPr/>
        </p:nvGraphicFramePr>
        <p:xfrm>
          <a:off x="457200" y="838200"/>
          <a:ext cx="8229600" cy="2073275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6826"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Количество: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Местное население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Охотники с собаками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Милиция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748"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Медведей за 1 прогон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340"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Прогонов за 5 лет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361"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Медведей за 5 лет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7445" name="Object 70"/>
          <p:cNvGraphicFramePr>
            <a:graphicFrameLocks noChangeAspect="1"/>
          </p:cNvGraphicFramePr>
          <p:nvPr/>
        </p:nvGraphicFramePr>
        <p:xfrm>
          <a:off x="2819400" y="3048000"/>
          <a:ext cx="4724400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Диаграмма" r:id="rId3" imgW="5191187" imgH="3486009" progId="Excel.Chart.8">
                  <p:embed/>
                </p:oleObj>
              </mc:Choice>
              <mc:Fallback>
                <p:oleObj name="Диаграмма" r:id="rId3" imgW="5191187" imgH="3486009" progId="Excel.Chart.8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48000"/>
                        <a:ext cx="4724400" cy="317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6" name="Прямоугольник 1"/>
          <p:cNvSpPr>
            <a:spLocks noChangeArrowheads="1"/>
          </p:cNvSpPr>
          <p:nvPr/>
        </p:nvSpPr>
        <p:spPr bwMode="auto">
          <a:xfrm>
            <a:off x="685800" y="6238875"/>
            <a:ext cx="830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Выставим оценку в лист самоконтроля.</a:t>
            </a:r>
            <a:endParaRPr lang="ru-RU" altLang="ru-RU" sz="24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 (688x493, 13Kb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701800"/>
            <a:ext cx="43894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 (463x503, 9Kb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1876425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 (400x462, 8Kb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52963"/>
            <a:ext cx="17494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 (403x563, 8Kb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355975"/>
            <a:ext cx="2333625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 (402x566, 9Kb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620713"/>
            <a:ext cx="13795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 (592x391, 14Kb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38" y="6669088"/>
            <a:ext cx="3744912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 (592x391, 14Kb)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5525" y="5156200"/>
            <a:ext cx="3382962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 (354x572, 10Kb)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39850"/>
            <a:ext cx="3052763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 (366x515, 7Kb)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16859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 (403x563, 8Kb)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550863"/>
            <a:ext cx="270351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sari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33600"/>
            <a:ext cx="133508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джен204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жен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5013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362" y="878185"/>
            <a:ext cx="86224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>
                  <a:solidFill>
                    <a:srgbClr val="FFFF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Гимнастика для глаз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97344 -0.000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6667 0.20069 C 0.20156 0.24606 0.25399 0.27153 0.30833 0.27153 C 0.37049 0.27153 0.42031 0.24606 0.45521 0.20069 L 0.62205 2.59259E-6 " pathEditMode="relative" rAng="0" ptsTypes="FffFF">
                                      <p:cBhvr>
                                        <p:cTn id="40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713 L -0.60642 0.01713 L -0.60642 0.67338 L -0.03038 0.67338 L -0.03038 0.01713 Z " pathEditMode="relative" rAng="0" ptsTypes="FFFFF">
                                      <p:cBhvr>
                                        <p:cTn id="50" dur="3000" spd="-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0" y="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43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25 0.11019 " pathEditMode="relative" rAng="0" ptsTypes="AA">
                                      <p:cBhvr>
                                        <p:cTn id="129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25F14154-CB87-426C-9686-A740DF039154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1945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7D941742-31B7-4F99-8664-76C317548DED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17</a:t>
            </a:fld>
            <a:endParaRPr lang="ru-RU" altLang="en-US" sz="14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/>
              <a:t>Новые знания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924800" cy="457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100" b="1" smtClean="0"/>
              <a:t>Принцип относительной адресации</a:t>
            </a:r>
            <a:r>
              <a:rPr lang="ru-RU" altLang="ru-RU" sz="2100" smtClean="0"/>
              <a:t> – адреса ячеек, используемые в формулах, определены относительно той ячейки, в которой располагается формула, т.е. всякое изменение места расположения формулы введет к автоматическому  изменению адресов ячеек в этих формулах (</a:t>
            </a:r>
            <a:r>
              <a:rPr lang="en-US" altLang="ru-RU" sz="2100" smtClean="0"/>
              <a:t>A</a:t>
            </a:r>
            <a:r>
              <a:rPr lang="ru-RU" altLang="ru-RU" sz="2100" smtClean="0"/>
              <a:t>1).</a:t>
            </a:r>
            <a:endParaRPr lang="ru-RU" altLang="ru-RU" sz="2100" b="1" smtClean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2100" b="1" smtClean="0"/>
              <a:t> Принцип абсолютной адресации</a:t>
            </a:r>
            <a:r>
              <a:rPr lang="ru-RU" altLang="ru-RU" sz="2100" smtClean="0"/>
              <a:t> -  адреса ячеек, используемые в формулах, определены абсолютно, т.е. при переносе формулы адрес ячейки не изменяется ($</a:t>
            </a:r>
            <a:r>
              <a:rPr lang="en-US" altLang="ru-RU" sz="2100" smtClean="0"/>
              <a:t>A</a:t>
            </a:r>
            <a:r>
              <a:rPr lang="ru-RU" altLang="ru-RU" sz="2100" smtClean="0"/>
              <a:t>$1).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100" smtClean="0"/>
              <a:t>Для создания абсолютной адресации используйте функциональную клавишу </a:t>
            </a:r>
            <a:r>
              <a:rPr lang="en-US" altLang="ru-RU" sz="2100" b="1" smtClean="0"/>
              <a:t>F</a:t>
            </a:r>
            <a:r>
              <a:rPr lang="ru-RU" altLang="ru-RU" sz="2100" b="1" smtClean="0"/>
              <a:t>4.</a:t>
            </a:r>
          </a:p>
        </p:txBody>
      </p:sp>
      <p:graphicFrame>
        <p:nvGraphicFramePr>
          <p:cNvPr id="466957" name="Group 13"/>
          <p:cNvGraphicFramePr>
            <a:graphicFrameLocks noGrp="1"/>
          </p:cNvGraphicFramePr>
          <p:nvPr/>
        </p:nvGraphicFramePr>
        <p:xfrm>
          <a:off x="304800" y="1524000"/>
          <a:ext cx="947738" cy="1096963"/>
        </p:xfrm>
        <a:graphic>
          <a:graphicData uri="http://schemas.openxmlformats.org/drawingml/2006/table">
            <a:tbl>
              <a:tblPr/>
              <a:tblGrid>
                <a:gridCol w="947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96963">
                <a:tc>
                  <a:txBody>
                    <a:bodyPr/>
                    <a:lstStyle>
                      <a:lvl1pPr marL="342900" indent="-342900"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  <a:sym typeface="Wingdings" pitchFamily="2" charset="2"/>
                        </a:rPr>
                        <a:t></a:t>
                      </a:r>
                    </a:p>
                  </a:txBody>
                  <a:tcPr marT="45665" marB="4566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/>
          </p:cNvSpPr>
          <p:nvPr/>
        </p:nvSpPr>
        <p:spPr bwMode="auto">
          <a:xfrm>
            <a:off x="539750" y="188913"/>
            <a:ext cx="8147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0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Типы ссылок</a:t>
            </a:r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3995738" y="1341438"/>
            <a:ext cx="1727200" cy="503237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solidFill>
                  <a:schemeClr val="accent2"/>
                </a:solidFill>
                <a:cs typeface="Arial" panose="020B0604020202020204" pitchFamily="34" charset="0"/>
              </a:rPr>
              <a:t>Ссылка </a:t>
            </a:r>
          </a:p>
        </p:txBody>
      </p:sp>
      <p:sp>
        <p:nvSpPr>
          <p:cNvPr id="20484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51275" y="2205038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solidFill>
                  <a:schemeClr val="accent2"/>
                </a:solidFill>
                <a:cs typeface="Arial" panose="020B0604020202020204" pitchFamily="34" charset="0"/>
              </a:rPr>
              <a:t>Абсолютная</a:t>
            </a:r>
          </a:p>
        </p:txBody>
      </p:sp>
      <p:sp>
        <p:nvSpPr>
          <p:cNvPr id="20485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43663" y="2205038"/>
            <a:ext cx="2017712" cy="503237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solidFill>
                  <a:schemeClr val="accent2"/>
                </a:solidFill>
                <a:cs typeface="Arial" panose="020B0604020202020204" pitchFamily="34" charset="0"/>
              </a:rPr>
              <a:t>Смешанная </a:t>
            </a:r>
          </a:p>
        </p:txBody>
      </p:sp>
      <p:sp>
        <p:nvSpPr>
          <p:cNvPr id="20486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9750" y="2205038"/>
            <a:ext cx="2374900" cy="503237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solidFill>
                  <a:schemeClr val="accent2"/>
                </a:solidFill>
                <a:cs typeface="Arial" panose="020B0604020202020204" pitchFamily="34" charset="0"/>
              </a:rPr>
              <a:t>Относительная </a:t>
            </a:r>
          </a:p>
        </p:txBody>
      </p:sp>
      <p:sp>
        <p:nvSpPr>
          <p:cNvPr id="20487" name="AutoShape 19"/>
          <p:cNvSpPr>
            <a:spLocks noChangeArrowheads="1"/>
          </p:cNvSpPr>
          <p:nvPr/>
        </p:nvSpPr>
        <p:spPr bwMode="auto">
          <a:xfrm>
            <a:off x="539750" y="3141663"/>
            <a:ext cx="2519363" cy="1584325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cs typeface="Arial" panose="020B0604020202020204" pitchFamily="34" charset="0"/>
              </a:rPr>
              <a:t>При изменении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cs typeface="Arial" panose="020B0604020202020204" pitchFamily="34" charset="0"/>
              </a:rPr>
              <a:t>позиции ячейки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cs typeface="Arial" panose="020B0604020202020204" pitchFamily="34" charset="0"/>
              </a:rPr>
              <a:t>с формулой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cs typeface="Arial" panose="020B0604020202020204" pitchFamily="34" charset="0"/>
              </a:rPr>
              <a:t>изменяется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cs typeface="Arial" panose="020B0604020202020204" pitchFamily="34" charset="0"/>
              </a:rPr>
              <a:t>и ссылка</a:t>
            </a:r>
          </a:p>
        </p:txBody>
      </p:sp>
      <p:sp>
        <p:nvSpPr>
          <p:cNvPr id="20488" name="AutoShape 21"/>
          <p:cNvSpPr>
            <a:spLocks noChangeArrowheads="1"/>
          </p:cNvSpPr>
          <p:nvPr/>
        </p:nvSpPr>
        <p:spPr bwMode="auto">
          <a:xfrm>
            <a:off x="6227763" y="3213100"/>
            <a:ext cx="2592387" cy="1655763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chemeClr val="accent6"/>
                </a:solidFill>
                <a:cs typeface="Arial" charset="0"/>
              </a:rPr>
              <a:t>При изменении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chemeClr val="accent2"/>
                </a:solidFill>
                <a:cs typeface="Arial" charset="0"/>
              </a:rPr>
              <a:t>позиции ячейки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chemeClr val="accent2"/>
                </a:solidFill>
                <a:cs typeface="Arial" charset="0"/>
              </a:rPr>
              <a:t>с формулой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chemeClr val="accent2"/>
                </a:solidFill>
                <a:cs typeface="Arial" charset="0"/>
              </a:rPr>
              <a:t>изменяется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chemeClr val="accent2"/>
                </a:solidFill>
                <a:cs typeface="Arial" charset="0"/>
              </a:rPr>
              <a:t>относительная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 smtClean="0">
                <a:solidFill>
                  <a:schemeClr val="accent2"/>
                </a:solidFill>
                <a:cs typeface="Arial" charset="0"/>
              </a:rPr>
              <a:t>часть адреса</a:t>
            </a:r>
          </a:p>
        </p:txBody>
      </p:sp>
      <p:sp>
        <p:nvSpPr>
          <p:cNvPr id="20489" name="AutoShape 22"/>
          <p:cNvSpPr>
            <a:spLocks noChangeArrowheads="1"/>
          </p:cNvSpPr>
          <p:nvPr/>
        </p:nvSpPr>
        <p:spPr bwMode="auto">
          <a:xfrm>
            <a:off x="539750" y="5157788"/>
            <a:ext cx="2376488" cy="792162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А1; В4; С2; Р12</a:t>
            </a:r>
          </a:p>
        </p:txBody>
      </p:sp>
      <p:sp>
        <p:nvSpPr>
          <p:cNvPr id="20490" name="AutoShape 23"/>
          <p:cNvSpPr>
            <a:spLocks noChangeArrowheads="1"/>
          </p:cNvSpPr>
          <p:nvPr/>
        </p:nvSpPr>
        <p:spPr bwMode="auto">
          <a:xfrm>
            <a:off x="3563938" y="5229225"/>
            <a:ext cx="2376487" cy="792163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400">
                <a:cs typeface="Arial" panose="020B0604020202020204" pitchFamily="34" charset="0"/>
              </a:rPr>
              <a:t>$</a:t>
            </a: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А</a:t>
            </a:r>
            <a:r>
              <a:rPr lang="en-US" altLang="ru-RU" sz="2400">
                <a:solidFill>
                  <a:schemeClr val="accent2"/>
                </a:solidFill>
                <a:cs typeface="Arial" panose="020B0604020202020204" pitchFamily="34" charset="0"/>
              </a:rPr>
              <a:t>$</a:t>
            </a: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1; </a:t>
            </a:r>
            <a:r>
              <a:rPr lang="en-US" altLang="ru-RU" sz="2400">
                <a:solidFill>
                  <a:schemeClr val="accent2"/>
                </a:solidFill>
                <a:cs typeface="Arial" panose="020B0604020202020204" pitchFamily="34" charset="0"/>
              </a:rPr>
              <a:t>$</a:t>
            </a: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В</a:t>
            </a:r>
            <a:r>
              <a:rPr lang="en-US" altLang="ru-RU" sz="2400">
                <a:solidFill>
                  <a:schemeClr val="accent2"/>
                </a:solidFill>
                <a:cs typeface="Arial" panose="020B0604020202020204" pitchFamily="34" charset="0"/>
              </a:rPr>
              <a:t>$</a:t>
            </a: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4;</a:t>
            </a:r>
            <a:endParaRPr lang="en-US" altLang="ru-RU" sz="240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ru-RU" sz="2400">
                <a:solidFill>
                  <a:schemeClr val="accent2"/>
                </a:solidFill>
                <a:cs typeface="Arial" panose="020B0604020202020204" pitchFamily="34" charset="0"/>
              </a:rPr>
              <a:t>$</a:t>
            </a: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С</a:t>
            </a:r>
            <a:r>
              <a:rPr lang="en-US" altLang="ru-RU" sz="2400">
                <a:solidFill>
                  <a:schemeClr val="accent2"/>
                </a:solidFill>
                <a:cs typeface="Arial" panose="020B0604020202020204" pitchFamily="34" charset="0"/>
              </a:rPr>
              <a:t>$</a:t>
            </a: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2; </a:t>
            </a:r>
            <a:r>
              <a:rPr lang="en-US" altLang="ru-RU" sz="2400">
                <a:solidFill>
                  <a:schemeClr val="accent2"/>
                </a:solidFill>
                <a:cs typeface="Arial" panose="020B0604020202020204" pitchFamily="34" charset="0"/>
              </a:rPr>
              <a:t>$</a:t>
            </a: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Р</a:t>
            </a:r>
            <a:r>
              <a:rPr lang="en-US" altLang="ru-RU" sz="2400">
                <a:solidFill>
                  <a:schemeClr val="accent2"/>
                </a:solidFill>
                <a:cs typeface="Arial" panose="020B0604020202020204" pitchFamily="34" charset="0"/>
              </a:rPr>
              <a:t>$</a:t>
            </a: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20491" name="AutoShape 24"/>
          <p:cNvSpPr>
            <a:spLocks noChangeArrowheads="1"/>
          </p:cNvSpPr>
          <p:nvPr/>
        </p:nvSpPr>
        <p:spPr bwMode="auto">
          <a:xfrm>
            <a:off x="6372225" y="5300663"/>
            <a:ext cx="2376488" cy="792162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400">
                <a:solidFill>
                  <a:schemeClr val="accent2"/>
                </a:solidFill>
                <a:cs typeface="Arial" panose="020B0604020202020204" pitchFamily="34" charset="0"/>
              </a:rPr>
              <a:t>$</a:t>
            </a: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А1; В</a:t>
            </a:r>
            <a:r>
              <a:rPr lang="en-US" altLang="ru-RU" sz="2400">
                <a:solidFill>
                  <a:schemeClr val="accent2"/>
                </a:solidFill>
                <a:cs typeface="Arial" panose="020B0604020202020204" pitchFamily="34" charset="0"/>
              </a:rPr>
              <a:t>$</a:t>
            </a: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4;</a:t>
            </a:r>
            <a:endParaRPr lang="en-US" altLang="ru-RU" sz="240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 С</a:t>
            </a:r>
            <a:r>
              <a:rPr lang="en-US" altLang="ru-RU" sz="2400">
                <a:solidFill>
                  <a:schemeClr val="accent2"/>
                </a:solidFill>
                <a:cs typeface="Arial" panose="020B0604020202020204" pitchFamily="34" charset="0"/>
              </a:rPr>
              <a:t>$</a:t>
            </a: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2; </a:t>
            </a:r>
            <a:r>
              <a:rPr lang="en-US" altLang="ru-RU" sz="2400">
                <a:solidFill>
                  <a:schemeClr val="accent2"/>
                </a:solidFill>
                <a:cs typeface="Arial" panose="020B0604020202020204" pitchFamily="34" charset="0"/>
              </a:rPr>
              <a:t>$</a:t>
            </a:r>
            <a:r>
              <a:rPr lang="ru-RU" altLang="ru-RU" sz="2400">
                <a:solidFill>
                  <a:schemeClr val="accent2"/>
                </a:solidFill>
                <a:cs typeface="Arial" panose="020B0604020202020204" pitchFamily="34" charset="0"/>
              </a:rPr>
              <a:t>Р12</a:t>
            </a:r>
          </a:p>
        </p:txBody>
      </p:sp>
      <p:sp>
        <p:nvSpPr>
          <p:cNvPr id="20492" name="Line 25"/>
          <p:cNvSpPr>
            <a:spLocks noChangeShapeType="1"/>
          </p:cNvSpPr>
          <p:nvPr/>
        </p:nvSpPr>
        <p:spPr bwMode="auto">
          <a:xfrm>
            <a:off x="4787900" y="1844675"/>
            <a:ext cx="0" cy="360363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3" name="Line 26"/>
          <p:cNvSpPr>
            <a:spLocks noChangeShapeType="1"/>
          </p:cNvSpPr>
          <p:nvPr/>
        </p:nvSpPr>
        <p:spPr bwMode="auto">
          <a:xfrm flipH="1">
            <a:off x="1835150" y="1557338"/>
            <a:ext cx="2160588" cy="0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Line 27"/>
          <p:cNvSpPr>
            <a:spLocks noChangeShapeType="1"/>
          </p:cNvSpPr>
          <p:nvPr/>
        </p:nvSpPr>
        <p:spPr bwMode="auto">
          <a:xfrm>
            <a:off x="1835150" y="1557338"/>
            <a:ext cx="0" cy="647700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5" name="Line 28"/>
          <p:cNvSpPr>
            <a:spLocks noChangeShapeType="1"/>
          </p:cNvSpPr>
          <p:nvPr/>
        </p:nvSpPr>
        <p:spPr bwMode="auto">
          <a:xfrm>
            <a:off x="5724525" y="1557338"/>
            <a:ext cx="1727200" cy="0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6" name="Line 29"/>
          <p:cNvSpPr>
            <a:spLocks noChangeShapeType="1"/>
          </p:cNvSpPr>
          <p:nvPr/>
        </p:nvSpPr>
        <p:spPr bwMode="auto">
          <a:xfrm>
            <a:off x="7451725" y="1557338"/>
            <a:ext cx="0" cy="647700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7" name="Line 30"/>
          <p:cNvSpPr>
            <a:spLocks noChangeShapeType="1"/>
          </p:cNvSpPr>
          <p:nvPr/>
        </p:nvSpPr>
        <p:spPr bwMode="auto">
          <a:xfrm>
            <a:off x="1763713" y="2708275"/>
            <a:ext cx="0" cy="433388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8" name="Line 31"/>
          <p:cNvSpPr>
            <a:spLocks noChangeShapeType="1"/>
          </p:cNvSpPr>
          <p:nvPr/>
        </p:nvSpPr>
        <p:spPr bwMode="auto">
          <a:xfrm>
            <a:off x="1763713" y="4724400"/>
            <a:ext cx="0" cy="433388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9" name="Line 32"/>
          <p:cNvSpPr>
            <a:spLocks noChangeShapeType="1"/>
          </p:cNvSpPr>
          <p:nvPr/>
        </p:nvSpPr>
        <p:spPr bwMode="auto">
          <a:xfrm>
            <a:off x="4787900" y="2708275"/>
            <a:ext cx="0" cy="504825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0" name="Line 33"/>
          <p:cNvSpPr>
            <a:spLocks noChangeShapeType="1"/>
          </p:cNvSpPr>
          <p:nvPr/>
        </p:nvSpPr>
        <p:spPr bwMode="auto">
          <a:xfrm>
            <a:off x="4787900" y="4652963"/>
            <a:ext cx="0" cy="576262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1" name="Line 34"/>
          <p:cNvSpPr>
            <a:spLocks noChangeShapeType="1"/>
          </p:cNvSpPr>
          <p:nvPr/>
        </p:nvSpPr>
        <p:spPr bwMode="auto">
          <a:xfrm>
            <a:off x="7524750" y="2708275"/>
            <a:ext cx="0" cy="504825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2" name="Line 35"/>
          <p:cNvSpPr>
            <a:spLocks noChangeShapeType="1"/>
          </p:cNvSpPr>
          <p:nvPr/>
        </p:nvSpPr>
        <p:spPr bwMode="auto">
          <a:xfrm>
            <a:off x="7524750" y="4868863"/>
            <a:ext cx="0" cy="431800"/>
          </a:xfrm>
          <a:prstGeom prst="line">
            <a:avLst/>
          </a:prstGeom>
          <a:noFill/>
          <a:ln w="38100">
            <a:solidFill>
              <a:srgbClr val="005AB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3" name="AutoShape 20"/>
          <p:cNvSpPr>
            <a:spLocks noChangeArrowheads="1"/>
          </p:cNvSpPr>
          <p:nvPr/>
        </p:nvSpPr>
        <p:spPr bwMode="auto">
          <a:xfrm>
            <a:off x="3635375" y="3213100"/>
            <a:ext cx="2232025" cy="1511300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38100" cmpd="dbl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cs typeface="Arial" panose="020B0604020202020204" pitchFamily="34" charset="0"/>
              </a:rPr>
              <a:t>При изменении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cs typeface="Arial" panose="020B0604020202020204" pitchFamily="34" charset="0"/>
              </a:rPr>
              <a:t>позиции ячейки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cs typeface="Arial" panose="020B0604020202020204" pitchFamily="34" charset="0"/>
              </a:rPr>
              <a:t>с формулой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cs typeface="Arial" panose="020B0604020202020204" pitchFamily="34" charset="0"/>
              </a:rPr>
              <a:t>ссылка не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cs typeface="Arial" panose="020B0604020202020204" pitchFamily="34" charset="0"/>
              </a:rPr>
              <a:t>изменяется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124200"/>
            <a:ext cx="7934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2"/>
          <p:cNvSpPr>
            <a:spLocks/>
          </p:cNvSpPr>
          <p:nvPr/>
        </p:nvSpPr>
        <p:spPr bwMode="auto">
          <a:xfrm>
            <a:off x="539750" y="188913"/>
            <a:ext cx="81470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0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Относительные</a:t>
            </a:r>
            <a:r>
              <a:rPr lang="en-US" altLang="ru-RU" sz="40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ссылки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68313" y="908050"/>
            <a:ext cx="84248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cs typeface="Arial" panose="020B0604020202020204" pitchFamily="34" charset="0"/>
              </a:rPr>
              <a:t>При копировании формулы из ячейки </a:t>
            </a:r>
            <a:r>
              <a:rPr lang="ru-RU" altLang="ru-RU" sz="2200" b="1" i="1">
                <a:cs typeface="Arial" panose="020B0604020202020204" pitchFamily="34" charset="0"/>
              </a:rPr>
              <a:t>А2</a:t>
            </a:r>
            <a:r>
              <a:rPr lang="ru-RU" altLang="ru-RU" sz="2200">
                <a:cs typeface="Arial" panose="020B0604020202020204" pitchFamily="34" charset="0"/>
              </a:rPr>
              <a:t> в ячейки </a:t>
            </a:r>
            <a:r>
              <a:rPr lang="ru-RU" altLang="ru-RU" sz="2200" b="1" i="1">
                <a:cs typeface="Arial" panose="020B0604020202020204" pitchFamily="34" charset="0"/>
              </a:rPr>
              <a:t>B2, С2</a:t>
            </a:r>
            <a:r>
              <a:rPr lang="ru-RU" altLang="ru-RU" sz="2200">
                <a:cs typeface="Arial" panose="020B0604020202020204" pitchFamily="34" charset="0"/>
              </a:rPr>
              <a:t> и </a:t>
            </a:r>
            <a:r>
              <a:rPr lang="ru-RU" altLang="ru-RU" sz="2200" b="1" i="1">
                <a:cs typeface="Arial" panose="020B0604020202020204" pitchFamily="34" charset="0"/>
              </a:rPr>
              <a:t>D2</a:t>
            </a:r>
            <a:r>
              <a:rPr lang="ru-RU" altLang="ru-RU" sz="2200">
                <a:cs typeface="Arial" panose="020B0604020202020204" pitchFamily="34" charset="0"/>
              </a:rPr>
              <a:t> относительная ссылка автоматически изменяется и формула приобретает вид: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2339975" y="3860800"/>
            <a:ext cx="1008063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2339975" y="3860800"/>
            <a:ext cx="33845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68538" y="3860800"/>
            <a:ext cx="4968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1692275" y="4076700"/>
            <a:ext cx="0" cy="5048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1692275" y="4149725"/>
            <a:ext cx="0" cy="8651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203575" y="2133600"/>
            <a:ext cx="2087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ru-RU" sz="2800" b="1">
                <a:cs typeface="Arial" panose="020B0604020202020204" pitchFamily="34" charset="0"/>
              </a:rPr>
              <a:t>B1</a:t>
            </a:r>
            <a:r>
              <a:rPr lang="en-US" altLang="ru-RU" sz="2800">
                <a:cs typeface="Arial" panose="020B0604020202020204" pitchFamily="34" charset="0"/>
              </a:rPr>
              <a:t>^2</a:t>
            </a:r>
            <a:endParaRPr lang="ru-RU" altLang="ru-RU" sz="2800">
              <a:cs typeface="Arial" panose="020B0604020202020204" pitchFamily="34" charset="0"/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276600" y="2133600"/>
            <a:ext cx="2087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ru-RU" sz="2800" b="1">
                <a:cs typeface="Arial" panose="020B0604020202020204" pitchFamily="34" charset="0"/>
              </a:rPr>
              <a:t>C1</a:t>
            </a:r>
            <a:r>
              <a:rPr lang="en-US" altLang="ru-RU" sz="2800">
                <a:cs typeface="Arial" panose="020B0604020202020204" pitchFamily="34" charset="0"/>
              </a:rPr>
              <a:t>^2</a:t>
            </a:r>
            <a:endParaRPr lang="ru-RU" altLang="ru-RU" sz="2800">
              <a:cs typeface="Arial" panose="020B0604020202020204" pitchFamily="34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276600" y="2133600"/>
            <a:ext cx="2087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ru-RU" sz="2800" b="1">
                <a:cs typeface="Arial" panose="020B0604020202020204" pitchFamily="34" charset="0"/>
              </a:rPr>
              <a:t>A2</a:t>
            </a:r>
            <a:r>
              <a:rPr lang="en-US" altLang="ru-RU" sz="2800">
                <a:cs typeface="Arial" panose="020B0604020202020204" pitchFamily="34" charset="0"/>
              </a:rPr>
              <a:t>^2</a:t>
            </a:r>
            <a:endParaRPr lang="ru-RU" altLang="ru-RU" sz="2800">
              <a:cs typeface="Arial" panose="020B0604020202020204" pitchFamily="34" charset="0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348038" y="2133600"/>
            <a:ext cx="2087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ru-RU" sz="2800" b="1">
                <a:cs typeface="Arial" panose="020B0604020202020204" pitchFamily="34" charset="0"/>
              </a:rPr>
              <a:t>A3</a:t>
            </a:r>
            <a:r>
              <a:rPr lang="en-US" altLang="ru-RU" sz="2800">
                <a:cs typeface="Arial" panose="020B0604020202020204" pitchFamily="34" charset="0"/>
              </a:rPr>
              <a:t>^2</a:t>
            </a:r>
            <a:endParaRPr lang="ru-RU" altLang="ru-RU" sz="2800">
              <a:cs typeface="Arial" panose="020B0604020202020204" pitchFamily="34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348038" y="2133600"/>
            <a:ext cx="2087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ru-RU" sz="2800" b="1">
                <a:cs typeface="Arial" panose="020B0604020202020204" pitchFamily="34" charset="0"/>
              </a:rPr>
              <a:t>D1</a:t>
            </a:r>
            <a:r>
              <a:rPr lang="en-US" altLang="ru-RU" sz="2800">
                <a:cs typeface="Arial" panose="020B0604020202020204" pitchFamily="34" charset="0"/>
              </a:rPr>
              <a:t>^2</a:t>
            </a:r>
            <a:endParaRPr lang="ru-RU" altLang="ru-RU" sz="2800">
              <a:cs typeface="Arial" panose="020B0604020202020204" pitchFamily="34" charset="0"/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68313" y="908050"/>
            <a:ext cx="8424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cs typeface="Arial" panose="020B0604020202020204" pitchFamily="34" charset="0"/>
              </a:rPr>
              <a:t>При копировании этой же формулы в ячейки </a:t>
            </a:r>
            <a:r>
              <a:rPr lang="ru-RU" altLang="ru-RU" sz="2200" b="1" i="1">
                <a:cs typeface="Arial" panose="020B0604020202020204" pitchFamily="34" charset="0"/>
              </a:rPr>
              <a:t>А3</a:t>
            </a:r>
            <a:r>
              <a:rPr lang="ru-RU" altLang="ru-RU" sz="2200">
                <a:cs typeface="Arial" panose="020B0604020202020204" pitchFamily="34" charset="0"/>
              </a:rPr>
              <a:t> и </a:t>
            </a:r>
            <a:r>
              <a:rPr lang="ru-RU" altLang="ru-RU" sz="2200" b="1" i="1">
                <a:cs typeface="Arial" panose="020B0604020202020204" pitchFamily="34" charset="0"/>
              </a:rPr>
              <a:t>А4</a:t>
            </a:r>
            <a:r>
              <a:rPr lang="ru-RU" altLang="ru-RU" sz="2200">
                <a:cs typeface="Arial" panose="020B0604020202020204" pitchFamily="34" charset="0"/>
              </a:rPr>
              <a:t> получим соответственно</a:t>
            </a:r>
            <a:r>
              <a:rPr lang="en-US" altLang="ru-RU" sz="2200">
                <a:cs typeface="Arial" panose="020B0604020202020204" pitchFamily="34" charset="0"/>
              </a:rPr>
              <a:t>:</a:t>
            </a:r>
            <a:endParaRPr lang="ru-RU" altLang="ru-RU" sz="22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33" grpId="0"/>
      <p:bldP spid="13333" grpId="1"/>
      <p:bldP spid="13334" grpId="0"/>
      <p:bldP spid="13334" grpId="1"/>
      <p:bldP spid="13335" grpId="0"/>
      <p:bldP spid="13335" grpId="1"/>
      <p:bldP spid="13336" grpId="0"/>
      <p:bldP spid="13337" grpId="0"/>
      <p:bldP spid="13337" grpId="1"/>
      <p:bldP spid="13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/>
          </p:cNvSpPr>
          <p:nvPr/>
        </p:nvSpPr>
        <p:spPr bwMode="auto">
          <a:xfrm>
            <a:off x="3200400" y="188913"/>
            <a:ext cx="5486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b="1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Ключевые слова</a:t>
            </a:r>
          </a:p>
        </p:txBody>
      </p:sp>
      <p:sp>
        <p:nvSpPr>
          <p:cNvPr id="4099" name="Объект 4"/>
          <p:cNvSpPr>
            <a:spLocks/>
          </p:cNvSpPr>
          <p:nvPr/>
        </p:nvSpPr>
        <p:spPr bwMode="auto">
          <a:xfrm>
            <a:off x="571500" y="1524000"/>
            <a:ext cx="822166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3508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>
              <a:spcAft>
                <a:spcPts val="0"/>
              </a:spcAft>
              <a:buFont typeface="Wingdings"/>
              <a:buChar char=""/>
              <a:defRPr/>
            </a:pPr>
            <a:r>
              <a:rPr lang="ru-RU" sz="4800" dirty="0" smtClean="0">
                <a:latin typeface="Times New Roman"/>
                <a:ea typeface="Times New Roman"/>
              </a:rPr>
              <a:t>относительная ссылка;</a:t>
            </a:r>
          </a:p>
          <a:p>
            <a:pPr marL="342900" indent="-342900" algn="just">
              <a:spcAft>
                <a:spcPts val="0"/>
              </a:spcAft>
              <a:buFont typeface="Wingdings"/>
              <a:buChar char=""/>
              <a:defRPr/>
            </a:pPr>
            <a:r>
              <a:rPr lang="ru-RU" sz="4800" dirty="0" smtClean="0">
                <a:latin typeface="Times New Roman"/>
                <a:ea typeface="Times New Roman"/>
              </a:rPr>
              <a:t>абсолютная ссылка;</a:t>
            </a:r>
          </a:p>
          <a:p>
            <a:pPr marL="342900" indent="-342900" algn="just">
              <a:spcAft>
                <a:spcPts val="0"/>
              </a:spcAft>
              <a:buFont typeface="Wingdings"/>
              <a:buChar char=""/>
              <a:defRPr/>
            </a:pPr>
            <a:r>
              <a:rPr lang="ru-RU" sz="4800" dirty="0" smtClean="0">
                <a:latin typeface="Times New Roman"/>
                <a:ea typeface="Times New Roman"/>
              </a:rPr>
              <a:t>смешанная ссылка.</a:t>
            </a:r>
          </a:p>
          <a:p>
            <a:pPr eaLnBrk="1" hangingPunct="1">
              <a:lnSpc>
                <a:spcPct val="120000"/>
              </a:lnSpc>
              <a:buFontTx/>
              <a:buChar char="•"/>
              <a:defRPr/>
            </a:pPr>
            <a:endParaRPr lang="ru-RU" altLang="ru-RU" sz="32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/>
          </p:cNvSpPr>
          <p:nvPr/>
        </p:nvSpPr>
        <p:spPr bwMode="auto">
          <a:xfrm>
            <a:off x="539750" y="188913"/>
            <a:ext cx="81470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0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Абсолютные ссылки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057525"/>
            <a:ext cx="8216900" cy="2559050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684213" y="981075"/>
            <a:ext cx="813593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2200">
                <a:cs typeface="Arial" panose="020B0604020202020204" pitchFamily="34" charset="0"/>
              </a:rPr>
              <a:t>При изменении позиции ячейки, содержащей формулу, абсолютная ссылка не изменяется. При копировании формулы вдоль строк и вдоль столбцов абсолютная ссылка не корректируется.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331913" y="3789363"/>
            <a:ext cx="1295400" cy="36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492500" y="3789363"/>
            <a:ext cx="1295400" cy="3603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651500" y="3789363"/>
            <a:ext cx="1295400" cy="3603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7308850" y="3789363"/>
            <a:ext cx="1295400" cy="3603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1331913" y="4221163"/>
            <a:ext cx="1295400" cy="3603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1331913" y="4724400"/>
            <a:ext cx="1295400" cy="3603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1331913" y="5157788"/>
            <a:ext cx="1295400" cy="3603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2"/>
          <p:cNvSpPr>
            <a:spLocks/>
          </p:cNvSpPr>
          <p:nvPr/>
        </p:nvSpPr>
        <p:spPr bwMode="auto">
          <a:xfrm>
            <a:off x="539750" y="188913"/>
            <a:ext cx="81470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0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Смешанные ссылки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39750" y="765175"/>
            <a:ext cx="8353425" cy="2462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indent="3619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2788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ru-RU" sz="2200" dirty="0" smtClean="0"/>
              <a:t>Смешанная ссылка содержит либо абсолютно адресуемый столбец и относительно адресуемую строку (</a:t>
            </a:r>
            <a:r>
              <a:rPr lang="ru-RU" sz="2200" b="1" dirty="0" smtClean="0">
                <a:solidFill>
                  <a:srgbClr val="FF0000"/>
                </a:solidFill>
              </a:rPr>
              <a:t>$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ru-RU" sz="2200" b="1" dirty="0" smtClean="0"/>
              <a:t>1</a:t>
            </a:r>
            <a:r>
              <a:rPr lang="ru-RU" sz="2200" dirty="0" smtClean="0"/>
              <a:t>), либо относительно адресуемый столбец и абсолютно адресуемую строку (</a:t>
            </a:r>
            <a:r>
              <a:rPr lang="ru-RU" sz="2200" b="1" dirty="0" smtClean="0"/>
              <a:t>A</a:t>
            </a:r>
            <a:r>
              <a:rPr lang="ru-RU" sz="2200" b="1" dirty="0" smtClean="0">
                <a:solidFill>
                  <a:srgbClr val="FF0000"/>
                </a:solidFill>
              </a:rPr>
              <a:t>$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200" dirty="0" smtClean="0"/>
              <a:t>).</a:t>
            </a:r>
          </a:p>
          <a:p>
            <a:pPr algn="just">
              <a:defRPr/>
            </a:pPr>
            <a:r>
              <a:rPr lang="ru-RU" sz="2200" dirty="0" smtClean="0"/>
              <a:t>При копировании или заполнении формулы вдоль строк и вдоль столбцов относительная часть ссылки автоматически корректируется, а </a:t>
            </a:r>
            <a:r>
              <a:rPr lang="ru-RU" sz="2200" smtClean="0"/>
              <a:t>абсолютная - </a:t>
            </a:r>
            <a:r>
              <a:rPr lang="ru-RU" sz="2200" dirty="0" smtClean="0"/>
              <a:t>не корректируется.</a:t>
            </a: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67100"/>
            <a:ext cx="8064500" cy="2479675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331913" y="4292600"/>
            <a:ext cx="287337" cy="3603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3132138" y="4292600"/>
            <a:ext cx="287337" cy="3603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5148263" y="4292600"/>
            <a:ext cx="287337" cy="3603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7164388" y="4292600"/>
            <a:ext cx="287337" cy="3603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619250" y="4292600"/>
            <a:ext cx="360363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419475" y="4292600"/>
            <a:ext cx="360363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5435600" y="4292600"/>
            <a:ext cx="360363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7451725" y="4292600"/>
            <a:ext cx="360363" cy="36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>
              <a:cs typeface="Arial" panose="020B0604020202020204" pitchFamily="34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331913" y="4797425"/>
            <a:ext cx="647700" cy="360363"/>
            <a:chOff x="839" y="3022"/>
            <a:chExt cx="408" cy="227"/>
          </a:xfrm>
        </p:grpSpPr>
        <p:sp>
          <p:nvSpPr>
            <p:cNvPr id="23577" name="Rectangle 19"/>
            <p:cNvSpPr>
              <a:spLocks noChangeArrowheads="1"/>
            </p:cNvSpPr>
            <p:nvPr/>
          </p:nvSpPr>
          <p:spPr bwMode="auto">
            <a:xfrm>
              <a:off x="839" y="3022"/>
              <a:ext cx="181" cy="227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>
                <a:cs typeface="Arial" panose="020B0604020202020204" pitchFamily="34" charset="0"/>
              </a:endParaRPr>
            </a:p>
          </p:txBody>
        </p:sp>
        <p:sp>
          <p:nvSpPr>
            <p:cNvPr id="23578" name="Rectangle 20"/>
            <p:cNvSpPr>
              <a:spLocks noChangeArrowheads="1"/>
            </p:cNvSpPr>
            <p:nvPr/>
          </p:nvSpPr>
          <p:spPr bwMode="auto">
            <a:xfrm>
              <a:off x="1020" y="3022"/>
              <a:ext cx="227" cy="2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331913" y="5229225"/>
            <a:ext cx="647700" cy="360363"/>
            <a:chOff x="839" y="3294"/>
            <a:chExt cx="408" cy="227"/>
          </a:xfrm>
        </p:grpSpPr>
        <p:sp>
          <p:nvSpPr>
            <p:cNvPr id="23575" name="Rectangle 21"/>
            <p:cNvSpPr>
              <a:spLocks noChangeArrowheads="1"/>
            </p:cNvSpPr>
            <p:nvPr/>
          </p:nvSpPr>
          <p:spPr bwMode="auto">
            <a:xfrm>
              <a:off x="839" y="3294"/>
              <a:ext cx="181" cy="227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>
                <a:cs typeface="Arial" panose="020B0604020202020204" pitchFamily="34" charset="0"/>
              </a:endParaRPr>
            </a:p>
          </p:txBody>
        </p:sp>
        <p:sp>
          <p:nvSpPr>
            <p:cNvPr id="23576" name="Rectangle 22"/>
            <p:cNvSpPr>
              <a:spLocks noChangeArrowheads="1"/>
            </p:cNvSpPr>
            <p:nvPr/>
          </p:nvSpPr>
          <p:spPr bwMode="auto">
            <a:xfrm>
              <a:off x="1020" y="3294"/>
              <a:ext cx="227" cy="2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>
                <a:cs typeface="Arial" panose="020B0604020202020204" pitchFamily="34" charset="0"/>
              </a:endParaRPr>
            </a:p>
          </p:txBody>
        </p:sp>
      </p:grp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1403350" y="4149725"/>
            <a:ext cx="18732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1403350" y="4149725"/>
            <a:ext cx="38163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1403350" y="4149725"/>
            <a:ext cx="583247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2484438" y="4508500"/>
            <a:ext cx="0" cy="504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2484438" y="4508500"/>
            <a:ext cx="0" cy="936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>
            <a:off x="1908175" y="4076700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>
            <a:off x="1908175" y="4076700"/>
            <a:ext cx="3816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8" name="Line 32"/>
          <p:cNvSpPr>
            <a:spLocks noChangeShapeType="1"/>
          </p:cNvSpPr>
          <p:nvPr/>
        </p:nvSpPr>
        <p:spPr bwMode="auto">
          <a:xfrm flipV="1">
            <a:off x="1908175" y="4076700"/>
            <a:ext cx="57610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  <p:bldP spid="45073" grpId="0" animBg="1"/>
      <p:bldP spid="450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/>
          </p:cNvSpPr>
          <p:nvPr/>
        </p:nvSpPr>
        <p:spPr bwMode="auto">
          <a:xfrm>
            <a:off x="539750" y="188913"/>
            <a:ext cx="8147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40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Относительные, абсолютные и смешанные ссылки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2051050" y="4437063"/>
            <a:ext cx="5113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3200">
                <a:cs typeface="Arial" panose="020B0604020202020204" pitchFamily="34" charset="0"/>
              </a:rPr>
              <a:t>Относительная ссылка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59113" y="2492375"/>
            <a:ext cx="2590800" cy="1225550"/>
            <a:chOff x="2064" y="1706"/>
            <a:chExt cx="1632" cy="772"/>
          </a:xfrm>
        </p:grpSpPr>
        <p:sp>
          <p:nvSpPr>
            <p:cNvPr id="24596" name="Text Box 10"/>
            <p:cNvSpPr txBox="1">
              <a:spLocks noChangeArrowheads="1"/>
            </p:cNvSpPr>
            <p:nvPr/>
          </p:nvSpPr>
          <p:spPr bwMode="auto">
            <a:xfrm>
              <a:off x="2337" y="1752"/>
              <a:ext cx="635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ru-RU" sz="6000" b="1">
                  <a:cs typeface="Arial" panose="020B0604020202020204" pitchFamily="34" charset="0"/>
                </a:rPr>
                <a:t>A</a:t>
              </a:r>
              <a:endParaRPr lang="ru-RU" altLang="ru-RU" sz="6000" b="1">
                <a:cs typeface="Arial" panose="020B0604020202020204" pitchFamily="34" charset="0"/>
              </a:endParaRPr>
            </a:p>
          </p:txBody>
        </p:sp>
        <p:sp>
          <p:nvSpPr>
            <p:cNvPr id="24597" name="Text Box 11"/>
            <p:cNvSpPr txBox="1">
              <a:spLocks noChangeArrowheads="1"/>
            </p:cNvSpPr>
            <p:nvPr/>
          </p:nvSpPr>
          <p:spPr bwMode="auto">
            <a:xfrm>
              <a:off x="2835" y="1752"/>
              <a:ext cx="635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ru-RU" sz="6000" b="1">
                  <a:cs typeface="Arial" panose="020B0604020202020204" pitchFamily="34" charset="0"/>
                </a:rPr>
                <a:t>2</a:t>
              </a:r>
              <a:endParaRPr lang="ru-RU" altLang="ru-RU" sz="6000" b="1">
                <a:cs typeface="Arial" panose="020B0604020202020204" pitchFamily="34" charset="0"/>
              </a:endParaRPr>
            </a:p>
          </p:txBody>
        </p:sp>
        <p:sp>
          <p:nvSpPr>
            <p:cNvPr id="24598" name="Rectangle 13"/>
            <p:cNvSpPr>
              <a:spLocks noChangeArrowheads="1"/>
            </p:cNvSpPr>
            <p:nvPr/>
          </p:nvSpPr>
          <p:spPr bwMode="auto">
            <a:xfrm>
              <a:off x="2064" y="1706"/>
              <a:ext cx="1632" cy="772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843213" y="2492375"/>
            <a:ext cx="2949575" cy="1225550"/>
            <a:chOff x="1702" y="799"/>
            <a:chExt cx="1858" cy="772"/>
          </a:xfrm>
        </p:grpSpPr>
        <p:sp>
          <p:nvSpPr>
            <p:cNvPr id="24593" name="Text Box 16"/>
            <p:cNvSpPr txBox="1">
              <a:spLocks noChangeArrowheads="1"/>
            </p:cNvSpPr>
            <p:nvPr/>
          </p:nvSpPr>
          <p:spPr bwMode="auto">
            <a:xfrm>
              <a:off x="1702" y="845"/>
              <a:ext cx="95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ru-RU" sz="6000" b="1">
                  <a:cs typeface="Arial" panose="020B0604020202020204" pitchFamily="34" charset="0"/>
                </a:rPr>
                <a:t>$A</a:t>
              </a:r>
              <a:endParaRPr lang="ru-RU" altLang="ru-RU" sz="6000" b="1">
                <a:cs typeface="Arial" panose="020B0604020202020204" pitchFamily="34" charset="0"/>
              </a:endParaRPr>
            </a:p>
          </p:txBody>
        </p:sp>
        <p:sp>
          <p:nvSpPr>
            <p:cNvPr id="24594" name="Text Box 17"/>
            <p:cNvSpPr txBox="1">
              <a:spLocks noChangeArrowheads="1"/>
            </p:cNvSpPr>
            <p:nvPr/>
          </p:nvSpPr>
          <p:spPr bwMode="auto">
            <a:xfrm>
              <a:off x="2517" y="845"/>
              <a:ext cx="90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ru-RU" sz="6000" b="1">
                  <a:cs typeface="Arial" panose="020B0604020202020204" pitchFamily="34" charset="0"/>
                </a:rPr>
                <a:t>$2</a:t>
              </a:r>
              <a:endParaRPr lang="ru-RU" altLang="ru-RU" sz="6000" b="1">
                <a:cs typeface="Arial" panose="020B0604020202020204" pitchFamily="34" charset="0"/>
              </a:endParaRPr>
            </a:p>
          </p:txBody>
        </p:sp>
        <p:sp>
          <p:nvSpPr>
            <p:cNvPr id="24595" name="Rectangle 18"/>
            <p:cNvSpPr>
              <a:spLocks noChangeArrowheads="1"/>
            </p:cNvSpPr>
            <p:nvPr/>
          </p:nvSpPr>
          <p:spPr bwMode="auto">
            <a:xfrm>
              <a:off x="1746" y="799"/>
              <a:ext cx="1814" cy="772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>
                <a:cs typeface="Arial" panose="020B0604020202020204" pitchFamily="34" charset="0"/>
              </a:endParaRPr>
            </a:p>
          </p:txBody>
        </p:sp>
      </p:grp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1835150" y="4437063"/>
            <a:ext cx="5113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3200">
                <a:cs typeface="Arial" panose="020B0604020202020204" pitchFamily="34" charset="0"/>
              </a:rPr>
              <a:t>Абсолютная ссылка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1476375" y="4149725"/>
            <a:ext cx="65897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>
                <a:cs typeface="Arial" panose="020B0604020202020204" pitchFamily="34" charset="0"/>
              </a:rPr>
              <a:t>Смешанная ссылка: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>
                <a:cs typeface="Arial" panose="020B0604020202020204" pitchFamily="34" charset="0"/>
              </a:rPr>
              <a:t>абсолютно адресуемый столбец и относительно адресуемая строка</a:t>
            </a:r>
            <a:r>
              <a:rPr lang="ru-RU" altLang="ru-RU" sz="24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1258888" y="4292600"/>
            <a:ext cx="70564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>
                <a:cs typeface="Arial" panose="020B0604020202020204" pitchFamily="34" charset="0"/>
              </a:rPr>
              <a:t>Смешанная ссылка: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>
                <a:cs typeface="Arial" panose="020B0604020202020204" pitchFamily="34" charset="0"/>
              </a:rPr>
              <a:t>относительно адресуемый столбец и абсолютно адресуемая строка 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276600" y="2420938"/>
            <a:ext cx="2197100" cy="1225550"/>
            <a:chOff x="5760" y="-244"/>
            <a:chExt cx="1384" cy="772"/>
          </a:xfrm>
        </p:grpSpPr>
        <p:sp>
          <p:nvSpPr>
            <p:cNvPr id="24590" name="Text Box 25"/>
            <p:cNvSpPr txBox="1">
              <a:spLocks noChangeArrowheads="1"/>
            </p:cNvSpPr>
            <p:nvPr/>
          </p:nvSpPr>
          <p:spPr bwMode="auto">
            <a:xfrm>
              <a:off x="5760" y="-198"/>
              <a:ext cx="95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ru-RU" sz="6000" b="1">
                  <a:cs typeface="Arial" panose="020B0604020202020204" pitchFamily="34" charset="0"/>
                </a:rPr>
                <a:t>$A</a:t>
              </a:r>
              <a:endParaRPr lang="ru-RU" altLang="ru-RU" sz="6000" b="1">
                <a:cs typeface="Arial" panose="020B0604020202020204" pitchFamily="34" charset="0"/>
              </a:endParaRPr>
            </a:p>
          </p:txBody>
        </p:sp>
        <p:sp>
          <p:nvSpPr>
            <p:cNvPr id="24591" name="Text Box 26"/>
            <p:cNvSpPr txBox="1">
              <a:spLocks noChangeArrowheads="1"/>
            </p:cNvSpPr>
            <p:nvPr/>
          </p:nvSpPr>
          <p:spPr bwMode="auto">
            <a:xfrm>
              <a:off x="6575" y="-198"/>
              <a:ext cx="43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ru-RU" sz="6000" b="1">
                  <a:cs typeface="Arial" panose="020B0604020202020204" pitchFamily="34" charset="0"/>
                </a:rPr>
                <a:t>2</a:t>
              </a:r>
              <a:endParaRPr lang="ru-RU" altLang="ru-RU" sz="6000" b="1">
                <a:cs typeface="Arial" panose="020B0604020202020204" pitchFamily="34" charset="0"/>
              </a:endParaRPr>
            </a:p>
          </p:txBody>
        </p:sp>
        <p:sp>
          <p:nvSpPr>
            <p:cNvPr id="24592" name="Rectangle 27"/>
            <p:cNvSpPr>
              <a:spLocks noChangeArrowheads="1"/>
            </p:cNvSpPr>
            <p:nvPr/>
          </p:nvSpPr>
          <p:spPr bwMode="auto">
            <a:xfrm>
              <a:off x="5804" y="-244"/>
              <a:ext cx="1340" cy="772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203575" y="2492375"/>
            <a:ext cx="2481263" cy="1225550"/>
            <a:chOff x="6055" y="2659"/>
            <a:chExt cx="1563" cy="772"/>
          </a:xfrm>
        </p:grpSpPr>
        <p:sp>
          <p:nvSpPr>
            <p:cNvPr id="24587" name="Text Box 29"/>
            <p:cNvSpPr txBox="1">
              <a:spLocks noChangeArrowheads="1"/>
            </p:cNvSpPr>
            <p:nvPr/>
          </p:nvSpPr>
          <p:spPr bwMode="auto">
            <a:xfrm>
              <a:off x="6191" y="2705"/>
              <a:ext cx="52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ru-RU" sz="6000" b="1">
                  <a:cs typeface="Arial" panose="020B0604020202020204" pitchFamily="34" charset="0"/>
                </a:rPr>
                <a:t>A</a:t>
              </a:r>
              <a:endParaRPr lang="ru-RU" altLang="ru-RU" sz="6000" b="1">
                <a:cs typeface="Arial" panose="020B0604020202020204" pitchFamily="34" charset="0"/>
              </a:endParaRPr>
            </a:p>
          </p:txBody>
        </p:sp>
        <p:sp>
          <p:nvSpPr>
            <p:cNvPr id="24588" name="Text Box 30"/>
            <p:cNvSpPr txBox="1">
              <a:spLocks noChangeArrowheads="1"/>
            </p:cNvSpPr>
            <p:nvPr/>
          </p:nvSpPr>
          <p:spPr bwMode="auto">
            <a:xfrm>
              <a:off x="6575" y="2705"/>
              <a:ext cx="90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ru-RU" sz="6000" b="1">
                  <a:cs typeface="Arial" panose="020B0604020202020204" pitchFamily="34" charset="0"/>
                </a:rPr>
                <a:t>$2</a:t>
              </a:r>
              <a:endParaRPr lang="ru-RU" altLang="ru-RU" sz="6000" b="1">
                <a:cs typeface="Arial" panose="020B0604020202020204" pitchFamily="34" charset="0"/>
              </a:endParaRPr>
            </a:p>
          </p:txBody>
        </p:sp>
        <p:sp>
          <p:nvSpPr>
            <p:cNvPr id="24589" name="Rectangle 31"/>
            <p:cNvSpPr>
              <a:spLocks noChangeArrowheads="1"/>
            </p:cNvSpPr>
            <p:nvPr/>
          </p:nvSpPr>
          <p:spPr bwMode="auto">
            <a:xfrm>
              <a:off x="6055" y="2659"/>
              <a:ext cx="1563" cy="772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chemeClr val="tx1"/>
                </a:buClr>
                <a:buChar char="•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1"/>
                </a:buClr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5000"/>
                </a:lnSpc>
                <a:spcBef>
                  <a:spcPct val="35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30000"/>
                </a:spcBef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400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/>
      <p:bldP spid="62476" grpId="1"/>
      <p:bldP spid="62484" grpId="0"/>
      <p:bldP spid="62485" grpId="0"/>
      <p:bldP spid="62485" grpId="1"/>
      <p:bldP spid="624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2"/>
          <p:cNvSpPr txBox="1">
            <a:spLocks noChangeArrowheads="1"/>
          </p:cNvSpPr>
          <p:nvPr/>
        </p:nvSpPr>
        <p:spPr bwMode="auto">
          <a:xfrm>
            <a:off x="1042988" y="54927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000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908175" y="0"/>
            <a:ext cx="49291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b="1" i="1">
                <a:solidFill>
                  <a:schemeClr val="tx2"/>
                </a:solidFill>
              </a:rPr>
              <a:t>Ф</a:t>
            </a:r>
            <a:r>
              <a:rPr lang="ru-RU" altLang="ru-RU" sz="3200" b="1" i="1"/>
              <a:t> </a:t>
            </a:r>
            <a:r>
              <a:rPr lang="ru-RU" altLang="ru-RU" sz="3200" b="1" i="1">
                <a:solidFill>
                  <a:schemeClr val="hlink"/>
                </a:solidFill>
              </a:rPr>
              <a:t>И </a:t>
            </a:r>
            <a:r>
              <a:rPr lang="ru-RU" altLang="ru-RU" sz="3200" b="1" i="1">
                <a:solidFill>
                  <a:schemeClr val="folHlink"/>
                </a:solidFill>
              </a:rPr>
              <a:t>З </a:t>
            </a:r>
            <a:r>
              <a:rPr lang="ru-RU" altLang="ru-RU" sz="3200" b="1" i="1">
                <a:solidFill>
                  <a:srgbClr val="D01AB6"/>
                </a:solidFill>
              </a:rPr>
              <a:t>М</a:t>
            </a:r>
            <a:r>
              <a:rPr lang="ru-RU" altLang="ru-RU" sz="3200" b="1" i="1"/>
              <a:t> </a:t>
            </a:r>
            <a:r>
              <a:rPr lang="ru-RU" altLang="ru-RU" sz="3200" b="1" i="1">
                <a:solidFill>
                  <a:schemeClr val="accent1"/>
                </a:solidFill>
              </a:rPr>
              <a:t>И </a:t>
            </a:r>
            <a:r>
              <a:rPr lang="ru-RU" altLang="ru-RU" sz="3200" b="1" i="1">
                <a:solidFill>
                  <a:srgbClr val="0000FF"/>
                </a:solidFill>
              </a:rPr>
              <a:t>Н </a:t>
            </a:r>
            <a:r>
              <a:rPr lang="ru-RU" altLang="ru-RU" sz="3200" b="1" i="1">
                <a:solidFill>
                  <a:srgbClr val="990099"/>
                </a:solidFill>
              </a:rPr>
              <a:t>У </a:t>
            </a:r>
            <a:r>
              <a:rPr lang="ru-RU" altLang="ru-RU" sz="3200" b="1" i="1"/>
              <a:t>Т </a:t>
            </a:r>
            <a:r>
              <a:rPr lang="ru-RU" altLang="ru-RU" sz="3200" b="1" i="1">
                <a:solidFill>
                  <a:schemeClr val="tx2"/>
                </a:solidFill>
              </a:rPr>
              <a:t>К</a:t>
            </a:r>
            <a:r>
              <a:rPr lang="ru-RU" altLang="ru-RU" sz="3200" b="1" i="1"/>
              <a:t> </a:t>
            </a:r>
            <a:r>
              <a:rPr lang="ru-RU" altLang="ru-RU" sz="3200" b="1" i="1">
                <a:solidFill>
                  <a:srgbClr val="FFCC66"/>
                </a:solidFill>
              </a:rPr>
              <a:t>А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800000"/>
                </a:solidFill>
              </a:rPr>
              <a:t>Р</a:t>
            </a:r>
            <a:r>
              <a:rPr lang="ru-RU" altLang="ru-RU" sz="3200" b="1" i="1">
                <a:solidFill>
                  <a:srgbClr val="FFCC66"/>
                </a:solidFill>
              </a:rPr>
              <a:t> </a:t>
            </a:r>
            <a:r>
              <a:rPr lang="ru-RU" altLang="ru-RU" sz="3200" b="1" i="1">
                <a:solidFill>
                  <a:srgbClr val="FF9900"/>
                </a:solidFill>
              </a:rPr>
              <a:t>А</a:t>
            </a:r>
            <a:r>
              <a:rPr lang="ru-RU" altLang="ru-RU" sz="3200" b="1" i="1">
                <a:solidFill>
                  <a:srgbClr val="FFCC66"/>
                </a:solidFill>
              </a:rPr>
              <a:t> </a:t>
            </a:r>
            <a:r>
              <a:rPr lang="ru-RU" altLang="ru-RU" sz="3200" b="1" i="1">
                <a:solidFill>
                  <a:srgbClr val="336600"/>
                </a:solidFill>
              </a:rPr>
              <a:t>З</a:t>
            </a:r>
            <a:r>
              <a:rPr lang="ru-RU" altLang="ru-RU" sz="3200" b="1" i="1">
                <a:solidFill>
                  <a:srgbClr val="FFCC66"/>
                </a:solidFill>
              </a:rPr>
              <a:t> </a:t>
            </a:r>
            <a:r>
              <a:rPr lang="ru-RU" altLang="ru-RU" sz="3200" b="1" i="1">
                <a:solidFill>
                  <a:srgbClr val="93CED3"/>
                </a:solidFill>
              </a:rPr>
              <a:t>Г</a:t>
            </a:r>
            <a:r>
              <a:rPr lang="ru-RU" altLang="ru-RU" sz="3200" b="1" i="1">
                <a:solidFill>
                  <a:srgbClr val="FFCC66"/>
                </a:solidFill>
              </a:rPr>
              <a:t> </a:t>
            </a:r>
            <a:r>
              <a:rPr lang="ru-RU" altLang="ru-RU" sz="3200" b="1" i="1">
                <a:solidFill>
                  <a:srgbClr val="FF33CC"/>
                </a:solidFill>
              </a:rPr>
              <a:t>Р</a:t>
            </a:r>
            <a:r>
              <a:rPr lang="ru-RU" altLang="ru-RU" sz="3200" b="1" i="1">
                <a:solidFill>
                  <a:srgbClr val="FFCC66"/>
                </a:solidFill>
              </a:rPr>
              <a:t> </a:t>
            </a:r>
            <a:r>
              <a:rPr lang="ru-RU" altLang="ru-RU" sz="3200" b="1" i="1">
                <a:solidFill>
                  <a:srgbClr val="00FFCC"/>
                </a:solidFill>
              </a:rPr>
              <a:t>У</a:t>
            </a:r>
            <a:r>
              <a:rPr lang="ru-RU" altLang="ru-RU" sz="3200" b="1" i="1">
                <a:solidFill>
                  <a:srgbClr val="FFCC66"/>
                </a:solidFill>
              </a:rPr>
              <a:t> </a:t>
            </a:r>
            <a:r>
              <a:rPr lang="ru-RU" altLang="ru-RU" sz="3200" b="1" i="1">
                <a:solidFill>
                  <a:srgbClr val="993300"/>
                </a:solidFill>
              </a:rPr>
              <a:t>З </a:t>
            </a:r>
            <a:r>
              <a:rPr lang="ru-RU" altLang="ru-RU" sz="3200" b="1" i="1"/>
              <a:t>К </a:t>
            </a:r>
            <a:r>
              <a:rPr lang="ru-RU" altLang="ru-RU" sz="3200" b="1" i="1">
                <a:solidFill>
                  <a:srgbClr val="CC6600"/>
                </a:solidFill>
              </a:rPr>
              <a:t>А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FF5050"/>
                </a:solidFill>
              </a:rPr>
              <a:t>П</a:t>
            </a:r>
            <a:r>
              <a:rPr lang="ru-RU" altLang="ru-RU" sz="3200" b="1" i="1">
                <a:solidFill>
                  <a:srgbClr val="FFCC66"/>
                </a:solidFill>
              </a:rPr>
              <a:t> </a:t>
            </a:r>
            <a:r>
              <a:rPr lang="ru-RU" altLang="ru-RU" sz="3200" b="1" i="1">
                <a:solidFill>
                  <a:srgbClr val="009999"/>
                </a:solidFill>
              </a:rPr>
              <a:t>О </a:t>
            </a:r>
            <a:r>
              <a:rPr lang="ru-RU" altLang="ru-RU" sz="3200" b="1" i="1">
                <a:solidFill>
                  <a:srgbClr val="CC0000"/>
                </a:solidFill>
              </a:rPr>
              <a:t>З</a:t>
            </a:r>
            <a:r>
              <a:rPr lang="ru-RU" altLang="ru-RU" sz="3200" b="1" i="1">
                <a:solidFill>
                  <a:srgbClr val="FFCC66"/>
                </a:solidFill>
              </a:rPr>
              <a:t> </a:t>
            </a:r>
            <a:r>
              <a:rPr lang="ru-RU" altLang="ru-RU" sz="3200" b="1" i="1">
                <a:solidFill>
                  <a:srgbClr val="00CC00"/>
                </a:solidFill>
              </a:rPr>
              <a:t>В </a:t>
            </a:r>
            <a:r>
              <a:rPr lang="ru-RU" altLang="ru-RU" sz="3200" b="1" i="1">
                <a:solidFill>
                  <a:srgbClr val="CC99FF"/>
                </a:solidFill>
              </a:rPr>
              <a:t>О </a:t>
            </a:r>
            <a:r>
              <a:rPr lang="ru-RU" altLang="ru-RU" sz="3200" b="1" i="1">
                <a:solidFill>
                  <a:srgbClr val="FF7C80"/>
                </a:solidFill>
              </a:rPr>
              <a:t>Н</a:t>
            </a:r>
            <a:r>
              <a:rPr lang="ru-RU" altLang="ru-RU" sz="3200" b="1" i="1">
                <a:solidFill>
                  <a:srgbClr val="FFCC66"/>
                </a:solidFill>
              </a:rPr>
              <a:t> </a:t>
            </a:r>
            <a:r>
              <a:rPr lang="ru-RU" altLang="ru-RU" sz="3200" b="1" i="1">
                <a:solidFill>
                  <a:srgbClr val="CCCC00"/>
                </a:solidFill>
              </a:rPr>
              <a:t>О</a:t>
            </a:r>
            <a:r>
              <a:rPr lang="ru-RU" altLang="ru-RU" sz="3200" b="1" i="1">
                <a:solidFill>
                  <a:srgbClr val="FFCC66"/>
                </a:solidFill>
              </a:rPr>
              <a:t> </a:t>
            </a:r>
            <a:r>
              <a:rPr lang="ru-RU" altLang="ru-RU" sz="3200" b="1" i="1">
                <a:solidFill>
                  <a:srgbClr val="990099"/>
                </a:solidFill>
              </a:rPr>
              <a:t>Ч</a:t>
            </a:r>
            <a:r>
              <a:rPr lang="ru-RU" altLang="ru-RU" sz="3200" b="1" i="1">
                <a:solidFill>
                  <a:srgbClr val="FFCC66"/>
                </a:solidFill>
              </a:rPr>
              <a:t> </a:t>
            </a:r>
            <a:r>
              <a:rPr lang="ru-RU" altLang="ru-RU" sz="3200" b="1" i="1">
                <a:solidFill>
                  <a:srgbClr val="666633"/>
                </a:solidFill>
              </a:rPr>
              <a:t>Н</a:t>
            </a:r>
            <a:r>
              <a:rPr lang="ru-RU" altLang="ru-RU" sz="3200" b="1" i="1">
                <a:solidFill>
                  <a:srgbClr val="FFCC66"/>
                </a:solidFill>
              </a:rPr>
              <a:t> </a:t>
            </a:r>
            <a:r>
              <a:rPr lang="ru-RU" altLang="ru-RU" sz="3200" b="1" i="1">
                <a:solidFill>
                  <a:srgbClr val="CC9900"/>
                </a:solidFill>
              </a:rPr>
              <a:t>И</a:t>
            </a:r>
            <a:r>
              <a:rPr lang="ru-RU" altLang="ru-RU" sz="3200" b="1" i="1">
                <a:solidFill>
                  <a:srgbClr val="FFCC66"/>
                </a:solidFill>
              </a:rPr>
              <a:t> </a:t>
            </a:r>
            <a:r>
              <a:rPr lang="ru-RU" altLang="ru-RU" sz="3200" b="1" i="1">
                <a:solidFill>
                  <a:srgbClr val="990033"/>
                </a:solidFill>
              </a:rPr>
              <a:t>К</a:t>
            </a:r>
            <a:r>
              <a:rPr lang="ru-RU" altLang="ru-RU" sz="3200" b="1" i="1">
                <a:solidFill>
                  <a:srgbClr val="FFCC66"/>
                </a:solidFill>
              </a:rPr>
              <a:t> А</a:t>
            </a:r>
          </a:p>
        </p:txBody>
      </p:sp>
      <p:pic>
        <p:nvPicPr>
          <p:cNvPr id="19473" name="Picture 17" descr="gfkj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9" descr="Рискпвкп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 descr="Рисунок1daw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3573463"/>
            <a:ext cx="17986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4" descr="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5614988"/>
            <a:ext cx="1554162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6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03350" y="1565275"/>
            <a:ext cx="7740650" cy="14398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smtClean="0">
                <a:latin typeface="Times New Roman" panose="02020603050405020304" pitchFamily="18" charset="0"/>
              </a:rPr>
              <a:t>Сцепить руки в замок за головой. Максимально сводить локти вперед и разводить назад до легкого хруста в спине. Делать 10 раз.</a:t>
            </a:r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5788" y="3508375"/>
            <a:ext cx="7345362" cy="1484313"/>
          </a:xfrm>
        </p:spPr>
        <p:txBody>
          <a:bodyPr/>
          <a:lstStyle/>
          <a:p>
            <a:pPr marL="533400" indent="-533400" algn="ctr" eaLnBrk="1" hangingPunct="1">
              <a:buFontTx/>
              <a:buNone/>
            </a:pPr>
            <a:r>
              <a:rPr lang="ru-RU" altLang="ru-RU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Кисти рук к плечам. Вращение локтями в одну сторону, затем в другую  с максимальным диаметром описываемого круга.</a:t>
            </a:r>
            <a:endParaRPr lang="ru-RU" altLang="ru-RU" sz="2400" b="1" smtClean="0">
              <a:latin typeface="Times New Roman" panose="02020603050405020304" pitchFamily="18" charset="0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585788" y="2963863"/>
            <a:ext cx="810101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Вращение плечами вперед – назад в разных сочетаниях.</a:t>
            </a: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542925" y="5778500"/>
            <a:ext cx="75358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Повороты туловища влево и вправо с поворотом головы </a:t>
            </a: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585788" y="4946650"/>
            <a:ext cx="67643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Сидя на стуле, выполним наклоны в разные стороны.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2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utoUpdateAnimBg="0"/>
      <p:bldP spid="62477" grpId="0" build="p"/>
      <p:bldP spid="62484" grpId="0"/>
      <p:bldP spid="62485" grpId="0"/>
      <p:bldP spid="624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7DAE3E64-6F5D-4512-AA3A-17C378FD5A45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0DC12015-8D33-4A77-B9EC-D611B7EBA5B1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24</a:t>
            </a:fld>
            <a:endParaRPr lang="ru-RU" altLang="en-US" sz="1400"/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304800" y="609600"/>
            <a:ext cx="55800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5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задание «Тренировочный тест N4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5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 119442)» </a:t>
            </a:r>
            <a:r>
              <a:rPr lang="ru-RU" altLang="ru-RU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(sc.edu.ru).</a:t>
            </a: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-1588" y="6073775"/>
            <a:ext cx="845820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Выставим оценку в лист самоконтроля.</a:t>
            </a:r>
            <a:endParaRPr lang="ru-RU" altLang="ru-RU" sz="2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3030538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EF6F409A-A3A7-4414-B53F-8CB19A888587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2765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8361A49A-276F-4C63-A717-0DF44771872F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25</a:t>
            </a:fld>
            <a:endParaRPr lang="ru-RU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Подведение итогов урока</a:t>
            </a:r>
            <a:r>
              <a:rPr lang="ru-RU" altLang="ru-RU" smtClean="0"/>
              <a:t> 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7630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Что нового вы узнали на уроке?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Мы с вами справились с основной целью нашего урока?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Какие выводы вы для себя сделали?</a:t>
            </a:r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rgbClr val="66FFFF"/>
                </a:solidFill>
              </a:rPr>
              <a:t>Обсудим и выставим итоговую оценку за урок.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4EC59ACC-1AE7-4DB4-AA01-30C677D75AC2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2867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260DAAC1-386A-493C-B21F-2E639CF8CF62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26</a:t>
            </a:fld>
            <a:endParaRPr lang="ru-RU" altLang="en-US" sz="1400"/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Моё настроение</a:t>
            </a:r>
          </a:p>
        </p:txBody>
      </p:sp>
      <p:sp>
        <p:nvSpPr>
          <p:cNvPr id="28677" name="Text Box 16"/>
          <p:cNvSpPr txBox="1">
            <a:spLocks noChangeArrowheads="1"/>
          </p:cNvSpPr>
          <p:nvPr/>
        </p:nvSpPr>
        <p:spPr bwMode="auto">
          <a:xfrm>
            <a:off x="762000" y="1905000"/>
            <a:ext cx="1371600" cy="39354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4800">
                <a:solidFill>
                  <a:srgbClr val="FF0000"/>
                </a:solidFill>
              </a:rPr>
              <a:t>: - 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ru-RU" altLang="ru-RU" sz="20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4800">
                <a:solidFill>
                  <a:srgbClr val="66FF33"/>
                </a:solidFill>
              </a:rPr>
              <a:t>: - ?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ru-RU" altLang="ru-RU" sz="2000">
              <a:solidFill>
                <a:srgbClr val="66FF33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4800">
                <a:solidFill>
                  <a:srgbClr val="003366"/>
                </a:solidFill>
                <a:sym typeface="Wingdings" panose="05000000000000000000" pitchFamily="2" charset="2"/>
              </a:rPr>
              <a:t>: - (</a:t>
            </a:r>
            <a:endParaRPr lang="ru-RU" altLang="ru-RU" sz="4800">
              <a:solidFill>
                <a:srgbClr val="003366"/>
              </a:solidFill>
            </a:endParaRPr>
          </a:p>
        </p:txBody>
      </p:sp>
      <p:sp>
        <p:nvSpPr>
          <p:cNvPr id="28678" name="Text Box 20"/>
          <p:cNvSpPr txBox="1">
            <a:spLocks noChangeArrowheads="1"/>
          </p:cNvSpPr>
          <p:nvPr/>
        </p:nvSpPr>
        <p:spPr bwMode="auto">
          <a:xfrm>
            <a:off x="3276600" y="1828800"/>
            <a:ext cx="411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800">
                <a:solidFill>
                  <a:srgbClr val="FF0000"/>
                </a:solidFill>
              </a:rPr>
              <a:t>Хорошо понял тему и поработал на уроке.</a:t>
            </a:r>
          </a:p>
        </p:txBody>
      </p:sp>
      <p:sp>
        <p:nvSpPr>
          <p:cNvPr id="28679" name="Text Box 21"/>
          <p:cNvSpPr txBox="1">
            <a:spLocks noChangeArrowheads="1"/>
          </p:cNvSpPr>
          <p:nvPr/>
        </p:nvSpPr>
        <p:spPr bwMode="auto">
          <a:xfrm>
            <a:off x="3352800" y="3124200"/>
            <a:ext cx="4114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800"/>
              <a:t> </a:t>
            </a:r>
            <a:r>
              <a:rPr lang="ru-RU" altLang="ru-RU" sz="2800">
                <a:solidFill>
                  <a:srgbClr val="66FF33"/>
                </a:solidFill>
              </a:rPr>
              <a:t>Недостаточно хорошо понял тему, поработал на уроке.</a:t>
            </a:r>
          </a:p>
        </p:txBody>
      </p:sp>
      <p:sp>
        <p:nvSpPr>
          <p:cNvPr id="28680" name="Text Box 22"/>
          <p:cNvSpPr txBox="1">
            <a:spLocks noChangeArrowheads="1"/>
          </p:cNvSpPr>
          <p:nvPr/>
        </p:nvSpPr>
        <p:spPr bwMode="auto">
          <a:xfrm>
            <a:off x="3276600" y="4876800"/>
            <a:ext cx="4114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800">
                <a:solidFill>
                  <a:srgbClr val="66FFFF"/>
                </a:solidFill>
              </a:rPr>
              <a:t>Еще много нужно работать над данной темой.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Дата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6B59C97F-F54A-4533-B37F-52C1131264AE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2969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6EEDC59A-C149-4CB7-BFFC-680C1B953090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27</a:t>
            </a:fld>
            <a:endParaRPr lang="ru-RU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Домашнее задание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286000"/>
            <a:ext cx="6934200" cy="3886200"/>
          </a:xfrm>
        </p:spPr>
        <p:txBody>
          <a:bodyPr/>
          <a:lstStyle/>
          <a:p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§5.2(1); вопросы и задания 1–11 к параграфу.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 №213.</a:t>
            </a:r>
          </a:p>
          <a:p>
            <a:pPr algn="just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задание: практическое задание 6 или 7 (стр. 33 –34).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endParaRPr lang="ru-RU" altLang="ru-RU" sz="2800" b="1" smtClean="0"/>
          </a:p>
        </p:txBody>
      </p:sp>
      <p:pic>
        <p:nvPicPr>
          <p:cNvPr id="427014" name="Picture 6" descr="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lum bright="-6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3505200"/>
            <a:ext cx="2209800" cy="156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3" name="Picture 10" descr="RenardCouch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609600"/>
            <a:ext cx="23812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366F7293-E84B-46A5-BF84-8A292190BE41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3072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BA48D526-8597-455F-8A1F-0B302512CC45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28</a:t>
            </a:fld>
            <a:endParaRPr lang="ru-RU" altLang="en-US" sz="1400"/>
          </a:p>
        </p:txBody>
      </p:sp>
      <p:sp>
        <p:nvSpPr>
          <p:cNvPr id="430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Спасибо за урок !!!</a:t>
            </a:r>
          </a:p>
        </p:txBody>
      </p:sp>
      <p:pic>
        <p:nvPicPr>
          <p:cNvPr id="30725" name="Picture 12" descr="эмблем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51986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6B5BB460-B92B-4D03-B6E6-59465C7FC8A8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512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6A902A71-C891-4188-AE46-5733C5FFAE74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3</a:t>
            </a:fld>
            <a:endParaRPr lang="ru-RU" altLang="en-US" sz="140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5456238"/>
          </a:xfrm>
        </p:spPr>
        <p:txBody>
          <a:bodyPr/>
          <a:lstStyle/>
          <a:p>
            <a:pPr marL="0">
              <a:spcBef>
                <a:spcPct val="0"/>
              </a:spcBef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Обобщить знания основных понятий электронной таблицы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>
              <a:spcBef>
                <a:spcPct val="0"/>
              </a:spcBef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Сформулировать правила для понятий «относительная, абсолютная и смешанная ссылка»; </a:t>
            </a:r>
          </a:p>
          <a:p>
            <a:pPr marL="0">
              <a:spcBef>
                <a:spcPct val="0"/>
              </a:spcBef>
              <a:buSzPts val="1000"/>
              <a:buFont typeface="Symbol" pitchFamily="18" charset="2"/>
              <a:buChar char=""/>
              <a:tabLst>
                <a:tab pos="457200" algn="l"/>
              </a:tabLst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Научиться пользоваться различными видами ссылок в процессе решения прикладных задач</a:t>
            </a:r>
          </a:p>
          <a:p>
            <a:pPr marL="0" algn="ctr">
              <a:spcBef>
                <a:spcPct val="0"/>
              </a:spcBef>
              <a:buClrTx/>
              <a:buFontTx/>
              <a:buNone/>
              <a:tabLst>
                <a:tab pos="457200" algn="l"/>
              </a:tabLst>
              <a:defRPr/>
            </a:pPr>
            <a:endParaRPr lang="ru-RU" altLang="ru-RU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F1B60F"/>
                </a:outerShdw>
              </a:effectLst>
            </a:endParaRPr>
          </a:p>
          <a:p>
            <a:pPr marL="0" algn="ctr">
              <a:spcBef>
                <a:spcPct val="0"/>
              </a:spcBef>
              <a:buClrTx/>
              <a:buFontTx/>
              <a:buNone/>
              <a:tabLst>
                <a:tab pos="457200" algn="l"/>
              </a:tabLst>
              <a:defRPr/>
            </a:pPr>
            <a:r>
              <a:rPr lang="ru-RU" alt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1B60F"/>
                  </a:outerShdw>
                </a:effectLst>
              </a:rPr>
              <a:t>...</a:t>
            </a:r>
            <a:r>
              <a:rPr lang="ru-RU" alt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1B60F"/>
                  </a:outerShdw>
                </a:effectLst>
              </a:rPr>
              <a:t>Из глубины разума</a:t>
            </a:r>
          </a:p>
          <a:p>
            <a:pPr marL="0" algn="ctr">
              <a:spcBef>
                <a:spcPct val="0"/>
              </a:spcBef>
              <a:buClrTx/>
              <a:buFontTx/>
              <a:buNone/>
              <a:tabLst>
                <a:tab pos="457200" algn="l"/>
              </a:tabLst>
              <a:defRPr/>
            </a:pPr>
            <a:r>
              <a:rPr lang="ru-RU" alt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1B60F"/>
                  </a:outerShdw>
                </a:effectLst>
              </a:rPr>
              <a:t> невозможно извлечь ничего</a:t>
            </a:r>
          </a:p>
          <a:p>
            <a:pPr marL="0" algn="ctr">
              <a:spcBef>
                <a:spcPct val="0"/>
              </a:spcBef>
              <a:buClrTx/>
              <a:buFontTx/>
              <a:buNone/>
              <a:tabLst>
                <a:tab pos="457200" algn="l"/>
              </a:tabLst>
              <a:defRPr/>
            </a:pPr>
            <a:r>
              <a:rPr lang="ru-RU" alt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1B60F"/>
                  </a:outerShdw>
                </a:effectLst>
              </a:rPr>
              <a:t> столь значительного и интересного,</a:t>
            </a:r>
          </a:p>
          <a:p>
            <a:pPr marL="0" algn="ctr">
              <a:spcBef>
                <a:spcPct val="0"/>
              </a:spcBef>
              <a:buClrTx/>
              <a:buFontTx/>
              <a:buNone/>
              <a:tabLst>
                <a:tab pos="457200" algn="l"/>
              </a:tabLst>
              <a:defRPr/>
            </a:pPr>
            <a:r>
              <a:rPr lang="ru-RU" alt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1B60F"/>
                  </a:outerShdw>
                </a:effectLst>
              </a:rPr>
              <a:t> что можно извлечь из прикладных задач.</a:t>
            </a:r>
          </a:p>
          <a:p>
            <a:pPr marL="0" algn="ctr">
              <a:spcBef>
                <a:spcPct val="0"/>
              </a:spcBef>
              <a:buClrTx/>
              <a:buFontTx/>
              <a:buNone/>
              <a:tabLst>
                <a:tab pos="457200" algn="l"/>
              </a:tabLst>
              <a:defRPr/>
            </a:pPr>
            <a:r>
              <a:rPr lang="ru-RU" alt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1B60F"/>
                  </a:outerShdw>
                </a:effectLst>
              </a:rPr>
              <a:t>Л. С. Понтрягин</a:t>
            </a:r>
          </a:p>
          <a:p>
            <a:pPr marL="0" algn="just" eaLnBrk="1" hangingPunct="1">
              <a:lnSpc>
                <a:spcPct val="90000"/>
              </a:lnSpc>
              <a:buFont typeface="Wingdings" pitchFamily="2" charset="2"/>
              <a:buChar char=""/>
              <a:tabLst>
                <a:tab pos="457200" algn="l"/>
              </a:tabLst>
              <a:defRPr/>
            </a:pPr>
            <a:endParaRPr lang="ru-RU" altLang="ru-RU" sz="2000" dirty="0" smtClean="0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600200" y="65088"/>
            <a:ext cx="61880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</a:t>
            </a: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4B96709F-C0EE-4AE0-B38E-2731DE4C3437}" type="datetime1">
              <a:rPr lang="ru-RU" altLang="ru-RU" sz="1400" smtClean="0"/>
              <a:pPr>
                <a:spcBef>
                  <a:spcPct val="20000"/>
                </a:spcBef>
                <a:buClrTx/>
                <a:buFontTx/>
                <a:buNone/>
              </a:pPr>
              <a:t>17.02.2017</a:t>
            </a:fld>
            <a:endParaRPr lang="ru-RU" altLang="en-US" sz="1400" smtClean="0"/>
          </a:p>
        </p:txBody>
      </p:sp>
      <p:sp>
        <p:nvSpPr>
          <p:cNvPr id="614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4274678D-A82A-4E4E-A710-7C22010B833C}" type="slidenum">
              <a:rPr lang="ru-RU" altLang="en-US" sz="1400"/>
              <a:pPr>
                <a:spcBef>
                  <a:spcPct val="20000"/>
                </a:spcBef>
                <a:buClrTx/>
                <a:buFontTx/>
                <a:buNone/>
              </a:pPr>
              <a:t>4</a:t>
            </a:fld>
            <a:endParaRPr lang="ru-RU" altLang="en-US" sz="1400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FF00"/>
                </a:solidFill>
              </a:rPr>
              <a:t>Лист самоконтроля</a:t>
            </a:r>
          </a:p>
        </p:txBody>
      </p:sp>
      <p:graphicFrame>
        <p:nvGraphicFramePr>
          <p:cNvPr id="433213" name="Group 61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610600" cy="2543175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17670"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Повторение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Мозговой штурм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Тест №4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5505"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60000"/>
                        </a:spcBef>
                        <a:buClr>
                          <a:schemeClr val="tx1"/>
                        </a:buClr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7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lnSpc>
                          <a:spcPct val="7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95401" y="4724400"/>
            <a:ext cx="6781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I. </a:t>
            </a: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Повторение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3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3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424862" cy="5805487"/>
          </a:xfrm>
          <a:prstGeom prst="rect">
            <a:avLst/>
          </a:prstGeom>
          <a:solidFill>
            <a:srgbClr val="E8FA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542925" y="188913"/>
            <a:ext cx="2057400" cy="457200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Строка заголовка</a:t>
            </a:r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2268538" y="620713"/>
            <a:ext cx="431800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 flipH="1">
            <a:off x="2843213" y="765175"/>
            <a:ext cx="1150937" cy="86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3275013" y="188913"/>
            <a:ext cx="1873250" cy="5238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Строка основного меню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>
            <a:off x="5435600" y="765175"/>
            <a:ext cx="1366838" cy="12969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6589713" y="188913"/>
            <a:ext cx="1296987" cy="5238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400">
                <a:solidFill>
                  <a:schemeClr val="accent2"/>
                </a:solidFill>
                <a:cs typeface="Arial" panose="020B0604020202020204" pitchFamily="34" charset="0"/>
              </a:rPr>
              <a:t>Панель </a:t>
            </a:r>
            <a:r>
              <a:rPr lang="ru-RU" altLang="ru-RU" sz="1400" b="1">
                <a:solidFill>
                  <a:schemeClr val="accent2"/>
                </a:solidFill>
                <a:cs typeface="Arial" panose="020B0604020202020204" pitchFamily="34" charset="0"/>
              </a:rPr>
              <a:t>стандартная</a:t>
            </a:r>
            <a:endParaRPr lang="ru-RU" altLang="ru-RU" sz="1400" b="1" u="sng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3852863" y="3429000"/>
            <a:ext cx="1798637" cy="5238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Панель форматирования</a:t>
            </a:r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3995738" y="2420938"/>
            <a:ext cx="288925" cy="936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V="1">
            <a:off x="2987675" y="5084763"/>
            <a:ext cx="1008063" cy="12239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3348038" y="5084763"/>
            <a:ext cx="1511300" cy="5238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Строка состояния</a:t>
            </a:r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 flipV="1">
            <a:off x="6732588" y="5445125"/>
            <a:ext cx="215900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 flipH="1">
            <a:off x="7524750" y="4221163"/>
            <a:ext cx="936625" cy="792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6300788" y="4868863"/>
            <a:ext cx="1296987" cy="5238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400">
                <a:solidFill>
                  <a:schemeClr val="accent2"/>
                </a:solidFill>
                <a:cs typeface="Arial" panose="020B0604020202020204" pitchFamily="34" charset="0"/>
              </a:rPr>
              <a:t>Полосы </a:t>
            </a:r>
            <a:r>
              <a:rPr lang="ru-RU" altLang="ru-RU" sz="1400" b="1">
                <a:solidFill>
                  <a:schemeClr val="accent2"/>
                </a:solidFill>
                <a:cs typeface="Arial" panose="020B0604020202020204" pitchFamily="34" charset="0"/>
              </a:rPr>
              <a:t>прокрутки</a:t>
            </a: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 flipV="1">
            <a:off x="827088" y="3716338"/>
            <a:ext cx="936625" cy="2889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1765300" y="3500438"/>
            <a:ext cx="1657350" cy="3079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Заголовки строк</a:t>
            </a:r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7380288" y="2997200"/>
            <a:ext cx="215900" cy="647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6732588" y="3644900"/>
            <a:ext cx="1439862" cy="5238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Заголовки столбцов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2339975" y="4221163"/>
            <a:ext cx="3960813" cy="3079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Рабочая область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/>
      <p:bldP spid="38931" grpId="0" animBg="1"/>
      <p:bldP spid="38933" grpId="0" animBg="1"/>
      <p:bldP spid="38934" grpId="0" animBg="1"/>
      <p:bldP spid="38937" grpId="0" animBg="1"/>
      <p:bldP spid="38940" grpId="0" animBg="1"/>
      <p:bldP spid="38942" grpId="0" animBg="1"/>
      <p:bldP spid="38944" grpId="0" animBg="1"/>
      <p:bldP spid="389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84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49630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8" name="Line 36"/>
          <p:cNvSpPr>
            <a:spLocks noChangeShapeType="1"/>
          </p:cNvSpPr>
          <p:nvPr/>
        </p:nvSpPr>
        <p:spPr bwMode="auto">
          <a:xfrm flipV="1">
            <a:off x="684213" y="5516563"/>
            <a:ext cx="503237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V="1">
            <a:off x="900113" y="5516563"/>
            <a:ext cx="431800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1116013" y="5516563"/>
            <a:ext cx="360362" cy="5762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 flipV="1">
            <a:off x="1331913" y="5516563"/>
            <a:ext cx="288925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971550" y="4941888"/>
            <a:ext cx="1728788" cy="738187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Кнопки прокрутки </a:t>
            </a:r>
            <a:r>
              <a:rPr lang="ru-RU" altLang="ru-RU" sz="1400" dirty="0" smtClean="0"/>
              <a:t>ярлычков</a:t>
            </a:r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 flipV="1">
            <a:off x="2051050" y="4941888"/>
            <a:ext cx="1519238" cy="11509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 flipV="1">
            <a:off x="2627313" y="5013325"/>
            <a:ext cx="1277937" cy="10747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 flipV="1">
            <a:off x="3492500" y="4941888"/>
            <a:ext cx="879475" cy="10747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3276600" y="4797425"/>
            <a:ext cx="1584325" cy="3079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Ярлычок листа</a:t>
            </a:r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 flipV="1">
            <a:off x="5364163" y="5445125"/>
            <a:ext cx="0" cy="5762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5148263" y="4652963"/>
            <a:ext cx="1368425" cy="738187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Маркер разбиения ярлычков</a:t>
            </a:r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>
            <a:off x="1116013" y="2708275"/>
            <a:ext cx="73025" cy="720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104" name="Text Box 72"/>
          <p:cNvSpPr txBox="1">
            <a:spLocks noChangeArrowheads="1"/>
          </p:cNvSpPr>
          <p:nvPr/>
        </p:nvSpPr>
        <p:spPr bwMode="auto">
          <a:xfrm>
            <a:off x="971550" y="3500438"/>
            <a:ext cx="1296988" cy="3079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Поле имени</a:t>
            </a:r>
          </a:p>
        </p:txBody>
      </p:sp>
      <p:sp>
        <p:nvSpPr>
          <p:cNvPr id="44110" name="Line 78"/>
          <p:cNvSpPr>
            <a:spLocks noChangeShapeType="1"/>
          </p:cNvSpPr>
          <p:nvPr/>
        </p:nvSpPr>
        <p:spPr bwMode="auto">
          <a:xfrm>
            <a:off x="2843213" y="2708275"/>
            <a:ext cx="576262" cy="647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111" name="Line 79"/>
          <p:cNvSpPr>
            <a:spLocks noChangeShapeType="1"/>
          </p:cNvSpPr>
          <p:nvPr/>
        </p:nvSpPr>
        <p:spPr bwMode="auto">
          <a:xfrm>
            <a:off x="2627313" y="2781300"/>
            <a:ext cx="430212" cy="5762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112" name="Line 80"/>
          <p:cNvSpPr>
            <a:spLocks noChangeShapeType="1"/>
          </p:cNvSpPr>
          <p:nvPr/>
        </p:nvSpPr>
        <p:spPr bwMode="auto">
          <a:xfrm>
            <a:off x="2268538" y="2636838"/>
            <a:ext cx="576262" cy="5762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2627313" y="3213100"/>
            <a:ext cx="2089150" cy="685800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Кнопки отмены, ввода</a:t>
            </a:r>
          </a:p>
          <a:p>
            <a:pPr eaLnBrk="1" hangingPunct="1"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 и мастера функций</a:t>
            </a:r>
          </a:p>
        </p:txBody>
      </p:sp>
      <p:sp>
        <p:nvSpPr>
          <p:cNvPr id="44114" name="Line 82"/>
          <p:cNvSpPr>
            <a:spLocks noChangeShapeType="1"/>
          </p:cNvSpPr>
          <p:nvPr/>
        </p:nvSpPr>
        <p:spPr bwMode="auto">
          <a:xfrm>
            <a:off x="4932363" y="2708275"/>
            <a:ext cx="1727200" cy="5762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115" name="Text Box 83"/>
          <p:cNvSpPr txBox="1">
            <a:spLocks noChangeArrowheads="1"/>
          </p:cNvSpPr>
          <p:nvPr/>
        </p:nvSpPr>
        <p:spPr bwMode="auto">
          <a:xfrm>
            <a:off x="6011863" y="3284538"/>
            <a:ext cx="1584325" cy="3079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Строка формул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4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2" grpId="0" animBg="1"/>
      <p:bldP spid="44076" grpId="0" animBg="1"/>
      <p:bldP spid="44078" grpId="0" animBg="1"/>
      <p:bldP spid="44104" grpId="0" animBg="1"/>
      <p:bldP spid="44113" grpId="0" animBg="1"/>
      <p:bldP spid="441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991475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2555875" y="2995613"/>
            <a:ext cx="1657350" cy="2889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708400" y="2852738"/>
            <a:ext cx="2119313" cy="3079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Активная ячейка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356100" y="4581525"/>
            <a:ext cx="2016125" cy="3079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1400" b="1" dirty="0" smtClean="0">
                <a:solidFill>
                  <a:schemeClr val="accent6">
                    <a:lumMod val="95000"/>
                    <a:lumOff val="5000"/>
                  </a:schemeClr>
                </a:solidFill>
              </a:rPr>
              <a:t>Неактивная ячейка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H="1">
            <a:off x="5724525" y="4149725"/>
            <a:ext cx="503238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3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allAtOnce" animBg="1"/>
      <p:bldP spid="583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9" name="AutoShape 69"/>
          <p:cNvSpPr>
            <a:spLocks noChangeArrowheads="1"/>
          </p:cNvSpPr>
          <p:nvPr/>
        </p:nvSpPr>
        <p:spPr bwMode="auto">
          <a:xfrm>
            <a:off x="3740150" y="2205038"/>
            <a:ext cx="1728788" cy="792162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  <a:cs typeface="Arial" panose="020B0604020202020204" pitchFamily="34" charset="0"/>
              </a:rPr>
              <a:t>Число  </a:t>
            </a:r>
          </a:p>
        </p:txBody>
      </p:sp>
      <p:sp>
        <p:nvSpPr>
          <p:cNvPr id="20553" name="AutoShape 73"/>
          <p:cNvSpPr>
            <a:spLocks noChangeArrowheads="1"/>
          </p:cNvSpPr>
          <p:nvPr/>
        </p:nvSpPr>
        <p:spPr bwMode="auto">
          <a:xfrm>
            <a:off x="611188" y="3429000"/>
            <a:ext cx="3025775" cy="1296988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cs typeface="Arial" panose="020B0604020202020204" pitchFamily="34" charset="0"/>
              </a:rPr>
              <a:t>Последовательность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cs typeface="Arial" panose="020B0604020202020204" pitchFamily="34" charset="0"/>
              </a:rPr>
              <a:t>любых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cs typeface="Arial" panose="020B0604020202020204" pitchFamily="34" charset="0"/>
              </a:rPr>
              <a:t>символов</a:t>
            </a:r>
          </a:p>
        </p:txBody>
      </p:sp>
      <p:sp>
        <p:nvSpPr>
          <p:cNvPr id="20554" name="AutoShape 74"/>
          <p:cNvSpPr>
            <a:spLocks noChangeArrowheads="1"/>
          </p:cNvSpPr>
          <p:nvPr/>
        </p:nvSpPr>
        <p:spPr bwMode="auto">
          <a:xfrm>
            <a:off x="1908175" y="2924175"/>
            <a:ext cx="71438" cy="431800"/>
          </a:xfrm>
          <a:prstGeom prst="downArrow">
            <a:avLst>
              <a:gd name="adj1" fmla="val 50000"/>
              <a:gd name="adj2" fmla="val 151110"/>
            </a:avLst>
          </a:prstGeom>
          <a:solidFill>
            <a:srgbClr val="E8FAFC"/>
          </a:solidFill>
          <a:ln w="38100" cmpd="dbl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>
              <a:cs typeface="Arial" panose="020B0604020202020204" pitchFamily="34" charset="0"/>
            </a:endParaRPr>
          </a:p>
        </p:txBody>
      </p:sp>
      <p:sp>
        <p:nvSpPr>
          <p:cNvPr id="20555" name="AutoShape 75"/>
          <p:cNvSpPr>
            <a:spLocks noChangeArrowheads="1"/>
          </p:cNvSpPr>
          <p:nvPr/>
        </p:nvSpPr>
        <p:spPr bwMode="auto">
          <a:xfrm>
            <a:off x="2339975" y="5229225"/>
            <a:ext cx="4467225" cy="1008063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cs typeface="Arial" panose="020B0604020202020204" pitchFamily="34" charset="0"/>
              </a:rPr>
              <a:t>Целое, вещественное</a:t>
            </a:r>
          </a:p>
        </p:txBody>
      </p:sp>
      <p:sp>
        <p:nvSpPr>
          <p:cNvPr id="20556" name="AutoShape 76"/>
          <p:cNvSpPr>
            <a:spLocks noChangeArrowheads="1"/>
          </p:cNvSpPr>
          <p:nvPr/>
        </p:nvSpPr>
        <p:spPr bwMode="auto">
          <a:xfrm>
            <a:off x="4429125" y="3024188"/>
            <a:ext cx="215900" cy="2160587"/>
          </a:xfrm>
          <a:prstGeom prst="downArrow">
            <a:avLst>
              <a:gd name="adj1" fmla="val 50000"/>
              <a:gd name="adj2" fmla="val 250184"/>
            </a:avLst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>
              <a:cs typeface="Arial" panose="020B0604020202020204" pitchFamily="34" charset="0"/>
            </a:endParaRPr>
          </a:p>
        </p:txBody>
      </p:sp>
      <p:sp>
        <p:nvSpPr>
          <p:cNvPr id="20557" name="AutoShape 77"/>
          <p:cNvSpPr>
            <a:spLocks noChangeArrowheads="1"/>
          </p:cNvSpPr>
          <p:nvPr/>
        </p:nvSpPr>
        <p:spPr bwMode="auto">
          <a:xfrm>
            <a:off x="5292725" y="3429000"/>
            <a:ext cx="3600450" cy="1225550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cs typeface="Arial" panose="020B0604020202020204" pitchFamily="34" charset="0"/>
              </a:rPr>
              <a:t>Выражение, задающее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cs typeface="Arial" panose="020B0604020202020204" pitchFamily="34" charset="0"/>
              </a:rPr>
              <a:t>последовательность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cs typeface="Arial" panose="020B0604020202020204" pitchFamily="34" charset="0"/>
              </a:rPr>
              <a:t>действий   </a:t>
            </a:r>
          </a:p>
        </p:txBody>
      </p:sp>
      <p:sp>
        <p:nvSpPr>
          <p:cNvPr id="20558" name="AutoShape 78"/>
          <p:cNvSpPr>
            <a:spLocks noChangeArrowheads="1"/>
          </p:cNvSpPr>
          <p:nvPr/>
        </p:nvSpPr>
        <p:spPr bwMode="auto">
          <a:xfrm>
            <a:off x="6950075" y="2952750"/>
            <a:ext cx="71438" cy="431800"/>
          </a:xfrm>
          <a:prstGeom prst="downArrow">
            <a:avLst>
              <a:gd name="adj1" fmla="val 50000"/>
              <a:gd name="adj2" fmla="val 151110"/>
            </a:avLst>
          </a:prstGeom>
          <a:solidFill>
            <a:srgbClr val="E8FAFC"/>
          </a:solidFill>
          <a:ln w="38100" cmpd="dbl">
            <a:solidFill>
              <a:srgbClr val="005AB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>
              <a:cs typeface="Arial" panose="020B0604020202020204" pitchFamily="34" charset="0"/>
            </a:endParaRPr>
          </a:p>
        </p:txBody>
      </p:sp>
      <p:sp>
        <p:nvSpPr>
          <p:cNvPr id="20551" name="AutoShape 71"/>
          <p:cNvSpPr>
            <a:spLocks noChangeArrowheads="1"/>
          </p:cNvSpPr>
          <p:nvPr/>
        </p:nvSpPr>
        <p:spPr bwMode="auto">
          <a:xfrm>
            <a:off x="1187450" y="2205038"/>
            <a:ext cx="1728788" cy="792162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  <a:cs typeface="Arial" panose="020B0604020202020204" pitchFamily="34" charset="0"/>
              </a:rPr>
              <a:t>Текст </a:t>
            </a:r>
          </a:p>
        </p:txBody>
      </p:sp>
      <p:sp>
        <p:nvSpPr>
          <p:cNvPr id="20546" name="AutoShape 66"/>
          <p:cNvSpPr>
            <a:spLocks noChangeArrowheads="1"/>
          </p:cNvSpPr>
          <p:nvPr/>
        </p:nvSpPr>
        <p:spPr bwMode="auto">
          <a:xfrm>
            <a:off x="6156325" y="2205038"/>
            <a:ext cx="1728788" cy="792162"/>
          </a:xfrm>
          <a:prstGeom prst="roundRect">
            <a:avLst>
              <a:gd name="adj" fmla="val 16667"/>
            </a:avLst>
          </a:prstGeom>
          <a:solidFill>
            <a:srgbClr val="E8FAFC"/>
          </a:solidFill>
          <a:ln w="76200" cmpd="tri">
            <a:solidFill>
              <a:srgbClr val="005AB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  <a:cs typeface="Arial" panose="020B0604020202020204" pitchFamily="34" charset="0"/>
              </a:rPr>
              <a:t>Формула </a:t>
            </a:r>
          </a:p>
        </p:txBody>
      </p:sp>
      <p:pic>
        <p:nvPicPr>
          <p:cNvPr id="20579" name="Picture 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3616325" cy="666750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0" name="Picture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229225"/>
            <a:ext cx="2924175" cy="790575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1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16338"/>
            <a:ext cx="3609975" cy="866775"/>
          </a:xfrm>
          <a:prstGeom prst="rect">
            <a:avLst/>
          </a:prstGeom>
          <a:noFill/>
          <a:ln w="76200" cmpd="tri">
            <a:solidFill>
              <a:srgbClr val="005A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9" grpId="0" animBg="1"/>
      <p:bldP spid="20553" grpId="0" animBg="1"/>
      <p:bldP spid="20553" grpId="1" animBg="1"/>
      <p:bldP spid="20554" grpId="0" animBg="1"/>
      <p:bldP spid="20555" grpId="0" animBg="1"/>
      <p:bldP spid="20555" grpId="1" animBg="1"/>
      <p:bldP spid="20556" grpId="0" animBg="1"/>
      <p:bldP spid="20557" grpId="0" animBg="1"/>
      <p:bldP spid="20557" grpId="1" animBg="1"/>
      <p:bldP spid="20558" grpId="0" animBg="1"/>
      <p:bldP spid="20551" grpId="0" animBg="1"/>
      <p:bldP spid="205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424862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79525"/>
            <a:ext cx="835342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2804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4427538" y="3429000"/>
            <a:ext cx="1152525" cy="13684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435600" y="4652963"/>
            <a:ext cx="1655763" cy="3079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400">
                <a:solidFill>
                  <a:schemeClr val="accent2"/>
                </a:solidFill>
                <a:cs typeface="Arial" panose="020B0604020202020204" pitchFamily="34" charset="0"/>
              </a:rPr>
              <a:t>Диапазон 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539750" y="244475"/>
            <a:ext cx="8208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200" b="1" i="1">
                <a:cs typeface="Arial" panose="020B0604020202020204" pitchFamily="34" charset="0"/>
              </a:rPr>
              <a:t>Диапазон</a:t>
            </a:r>
            <a:r>
              <a:rPr lang="ru-RU" altLang="ru-RU" sz="2200">
                <a:cs typeface="Arial" panose="020B0604020202020204" pitchFamily="34" charset="0"/>
              </a:rPr>
              <a:t> - расположенные подряд ячейки в строке, столбце или прямоугольнике.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2484438" y="4149725"/>
            <a:ext cx="719137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843213" y="4724400"/>
            <a:ext cx="1655762" cy="307975"/>
          </a:xfrm>
          <a:prstGeom prst="rect">
            <a:avLst/>
          </a:prstGeom>
          <a:solidFill>
            <a:srgbClr val="E8FAFC"/>
          </a:solidFill>
          <a:ln w="57150" cmpd="thinThick">
            <a:solidFill>
              <a:srgbClr val="005A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400">
                <a:solidFill>
                  <a:schemeClr val="accent2"/>
                </a:solidFill>
                <a:cs typeface="Arial" panose="020B0604020202020204" pitchFamily="34" charset="0"/>
              </a:rPr>
              <a:t>Диапазон </a:t>
            </a:r>
          </a:p>
        </p:txBody>
      </p:sp>
      <p:sp>
        <p:nvSpPr>
          <p:cNvPr id="9239" name="TextBox 22"/>
          <p:cNvSpPr txBox="1">
            <a:spLocks noChangeArrowheads="1"/>
          </p:cNvSpPr>
          <p:nvPr/>
        </p:nvSpPr>
        <p:spPr bwMode="auto">
          <a:xfrm>
            <a:off x="395288" y="6092825"/>
            <a:ext cx="82089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cs typeface="Arial" panose="020B0604020202020204" pitchFamily="34" charset="0"/>
              </a:rPr>
              <a:t>Какое количество ячеек находится в диапазоне (</a:t>
            </a:r>
            <a:r>
              <a:rPr lang="en-US" altLang="ru-RU" sz="2200">
                <a:cs typeface="Arial" panose="020B0604020202020204" pitchFamily="34" charset="0"/>
              </a:rPr>
              <a:t>B4</a:t>
            </a:r>
            <a:r>
              <a:rPr lang="ru-RU" altLang="ru-RU" sz="2200">
                <a:cs typeface="Arial" panose="020B0604020202020204" pitchFamily="34" charset="0"/>
              </a:rPr>
              <a:t>:</a:t>
            </a:r>
            <a:r>
              <a:rPr lang="en-US" altLang="ru-RU" sz="2200">
                <a:cs typeface="Arial" panose="020B0604020202020204" pitchFamily="34" charset="0"/>
              </a:rPr>
              <a:t>E4)</a:t>
            </a:r>
            <a:r>
              <a:rPr lang="ru-RU" altLang="ru-RU" sz="2200"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22"/>
          <p:cNvSpPr txBox="1">
            <a:spLocks noChangeArrowheads="1"/>
          </p:cNvSpPr>
          <p:nvPr/>
        </p:nvSpPr>
        <p:spPr bwMode="auto">
          <a:xfrm>
            <a:off x="611188" y="6165850"/>
            <a:ext cx="82089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cs typeface="Arial" panose="020B0604020202020204" pitchFamily="34" charset="0"/>
              </a:rPr>
              <a:t>Какое количество ячеек находится в диапазоне (С</a:t>
            </a:r>
            <a:r>
              <a:rPr lang="en-US" altLang="ru-RU" sz="2200">
                <a:cs typeface="Arial" panose="020B0604020202020204" pitchFamily="34" charset="0"/>
              </a:rPr>
              <a:t>3</a:t>
            </a:r>
            <a:r>
              <a:rPr lang="ru-RU" altLang="ru-RU" sz="2200">
                <a:cs typeface="Arial" panose="020B0604020202020204" pitchFamily="34" charset="0"/>
              </a:rPr>
              <a:t>:</a:t>
            </a:r>
            <a:r>
              <a:rPr lang="en-US" altLang="ru-RU" sz="2200">
                <a:cs typeface="Arial" panose="020B0604020202020204" pitchFamily="34" charset="0"/>
              </a:rPr>
              <a:t>E</a:t>
            </a:r>
            <a:r>
              <a:rPr lang="ru-RU" altLang="ru-RU" sz="2200">
                <a:cs typeface="Arial" panose="020B0604020202020204" pitchFamily="34" charset="0"/>
              </a:rPr>
              <a:t>8</a:t>
            </a:r>
            <a:r>
              <a:rPr lang="en-US" altLang="ru-RU" sz="2200">
                <a:cs typeface="Arial" panose="020B0604020202020204" pitchFamily="34" charset="0"/>
              </a:rPr>
              <a:t>)</a:t>
            </a:r>
            <a:r>
              <a:rPr lang="ru-RU" altLang="ru-RU" sz="2200"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468313" y="6092825"/>
            <a:ext cx="82089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cs typeface="Arial" panose="020B0604020202020204" pitchFamily="34" charset="0"/>
              </a:rPr>
              <a:t>Какое количество ячеек находится в диапазоне (</a:t>
            </a:r>
            <a:r>
              <a:rPr lang="en-US" altLang="ru-RU" sz="2200">
                <a:cs typeface="Arial" panose="020B0604020202020204" pitchFamily="34" charset="0"/>
              </a:rPr>
              <a:t>B</a:t>
            </a:r>
            <a:r>
              <a:rPr lang="ru-RU" altLang="ru-RU" sz="2200">
                <a:cs typeface="Arial" panose="020B0604020202020204" pitchFamily="34" charset="0"/>
              </a:rPr>
              <a:t>3:</a:t>
            </a:r>
            <a:r>
              <a:rPr lang="en-US" altLang="ru-RU" sz="2200">
                <a:cs typeface="Arial" panose="020B0604020202020204" pitchFamily="34" charset="0"/>
              </a:rPr>
              <a:t>B9)</a:t>
            </a:r>
            <a:r>
              <a:rPr lang="ru-RU" altLang="ru-RU" sz="2200"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  <p:bldP spid="59400" grpId="1" animBg="1"/>
      <p:bldP spid="59400" grpId="2" animBg="1"/>
      <p:bldP spid="59405" grpId="0" animBg="1"/>
      <p:bldP spid="59405" grpId="1" animBg="1"/>
      <p:bldP spid="9239" grpId="0" build="allAtOnce"/>
      <p:bldP spid="3" grpId="0" build="allAtOnce"/>
    </p:bldLst>
  </p:timing>
</p:sld>
</file>

<file path=ppt/theme/theme1.xml><?xml version="1.0" encoding="utf-8"?>
<a:theme xmlns:a="http://schemas.openxmlformats.org/drawingml/2006/main" name="Представляем докладчика">
  <a:themeElements>
    <a:clrScheme name="Представляем докладчика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Представляем докладчи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дставляем докладчика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дставляем докладчика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дставляем докладчика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 A Speaker</Template>
  <TotalTime>1497</TotalTime>
  <Words>1038</Words>
  <Application>Microsoft Office PowerPoint</Application>
  <PresentationFormat>Экран (4:3)</PresentationFormat>
  <Paragraphs>216</Paragraphs>
  <Slides>28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Представляем докладчика</vt:lpstr>
      <vt:lpstr>Диаграмма</vt:lpstr>
      <vt:lpstr> Открытый урок  по теме:  «Организация вычислений. Относительные, абсолютные и смешанные ссылки»</vt:lpstr>
      <vt:lpstr>Презентация PowerPoint</vt:lpstr>
      <vt:lpstr>Презентация PowerPoint</vt:lpstr>
      <vt:lpstr>Лист самоконтроля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Краешек Земли - Диксон</vt:lpstr>
      <vt:lpstr>Белый медведь – живое олицетворение Арктики.</vt:lpstr>
      <vt:lpstr>Задача – шутка. </vt:lpstr>
      <vt:lpstr>Построить электронную таблицу, из которой будет видно:</vt:lpstr>
      <vt:lpstr>Решение.</vt:lpstr>
      <vt:lpstr>Презентация PowerPoint</vt:lpstr>
      <vt:lpstr>Новые знания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 урока </vt:lpstr>
      <vt:lpstr>Моё настроение</vt:lpstr>
      <vt:lpstr>Домашнее задание</vt:lpstr>
      <vt:lpstr>Спасибо за урок 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</dc:creator>
  <cp:lastModifiedBy>ADM</cp:lastModifiedBy>
  <cp:revision>63</cp:revision>
  <cp:lastPrinted>1601-01-01T00:00:00Z</cp:lastPrinted>
  <dcterms:created xsi:type="dcterms:W3CDTF">1601-01-01T00:00:00Z</dcterms:created>
  <dcterms:modified xsi:type="dcterms:W3CDTF">2017-02-17T01:18:14Z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