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0676B-358A-41EA-9C59-7B24A69FD628}" type="datetimeFigureOut">
              <a:rPr lang="ru-RU" smtClean="0"/>
              <a:t>27.09.2013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C9133-36EF-47F9-A592-850CFC122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587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DFF95A6-B064-46A8-89D2-CAFF6D775955}" type="datetime1">
              <a:rPr lang="ru-RU" smtClean="0"/>
              <a:t>27.09.2013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531411E-DC76-48D7-BDD4-1D0ADF893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163C-198C-4FBD-A114-BEB400284A99}" type="datetime1">
              <a:rPr lang="ru-RU" smtClean="0"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411E-DC76-48D7-BDD4-1D0ADF893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045B-BF37-40F2-BED5-28A83FC4E5E5}" type="datetime1">
              <a:rPr lang="ru-RU" smtClean="0"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411E-DC76-48D7-BDD4-1D0ADF893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DBAAB1-C5E0-4578-BE5D-935CFCEB9316}" type="datetime1">
              <a:rPr lang="ru-RU" smtClean="0"/>
              <a:t>27.09.2013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31411E-DC76-48D7-BDD4-1D0ADF89345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738FB76-02AE-4F60-80D1-E16009578ABF}" type="datetime1">
              <a:rPr lang="ru-RU" smtClean="0"/>
              <a:t>27.09.2013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531411E-DC76-48D7-BDD4-1D0ADF893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E845E-24DA-453E-BE45-28E83765A112}" type="datetime1">
              <a:rPr lang="ru-RU" smtClean="0"/>
              <a:t>27.09.2013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411E-DC76-48D7-BDD4-1D0ADF89345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05BE1-74EA-498B-BE81-44BA020BD2D8}" type="datetime1">
              <a:rPr lang="ru-RU" smtClean="0"/>
              <a:t>27.09.2013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411E-DC76-48D7-BDD4-1D0ADF89345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E7A059-4801-4540-9E09-EA2C230229B1}" type="datetime1">
              <a:rPr lang="ru-RU" smtClean="0"/>
              <a:t>27.09.2013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31411E-DC76-48D7-BDD4-1D0ADF89345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E3253-D08E-4A8C-BD8E-292D972274FB}" type="datetime1">
              <a:rPr lang="ru-RU" smtClean="0"/>
              <a:t>27.09.2013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411E-DC76-48D7-BDD4-1D0ADF8934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2CD885-C915-48C0-A228-755BE7106EEA}" type="datetime1">
              <a:rPr lang="ru-RU" smtClean="0"/>
              <a:t>27.09.2013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31411E-DC76-48D7-BDD4-1D0ADF893454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360332-C7B0-4240-AF4A-57FD8A921992}" type="datetime1">
              <a:rPr lang="ru-RU" smtClean="0"/>
              <a:t>27.09.2013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31411E-DC76-48D7-BDD4-1D0ADF893454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D02C03-994F-4923-BD7B-6E4018A36B84}" type="datetime1">
              <a:rPr lang="ru-RU" smtClean="0"/>
              <a:t>27.09.2013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531411E-DC76-48D7-BDD4-1D0ADF8934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О коррекционном и инклюзивном образовании детей</a:t>
            </a:r>
            <a:br>
              <a:rPr lang="ru-RU" sz="3200" b="1" dirty="0" smtClean="0"/>
            </a:br>
            <a:r>
              <a:rPr lang="ru-RU" sz="2000" b="1" dirty="0"/>
              <a:t>(письмо МИНОБРНАУКИ РОССИИ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от </a:t>
            </a:r>
            <a:r>
              <a:rPr lang="ru-RU" sz="2000" b="1" dirty="0"/>
              <a:t>07 июня 2013 г. № </a:t>
            </a:r>
            <a:r>
              <a:rPr lang="ru-RU" sz="2000" b="1" dirty="0" smtClean="0"/>
              <a:t>ИР-535/07</a:t>
            </a:r>
            <a:br>
              <a:rPr lang="ru-RU" sz="2000" b="1" dirty="0" smtClean="0"/>
            </a:br>
            <a:r>
              <a:rPr lang="ru-RU" sz="2000" b="1" dirty="0" smtClean="0"/>
              <a:t> </a:t>
            </a:r>
            <a:r>
              <a:rPr lang="ru-RU" sz="2000" b="1" dirty="0"/>
              <a:t>«О коррекционном и инклюзивном образовании детей»)</a:t>
            </a:r>
            <a:r>
              <a:rPr lang="ru-RU" sz="2000" dirty="0"/>
              <a:t/>
            </a:r>
            <a:br>
              <a:rPr lang="ru-RU" sz="20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Шевелева Г.В.</a:t>
            </a:r>
          </a:p>
          <a:p>
            <a:pPr algn="ctr"/>
            <a:r>
              <a:rPr lang="ru-RU" dirty="0" smtClean="0"/>
              <a:t> руководитель Куйбышевского филиала ГБОУ НСО ОЦДК</a:t>
            </a:r>
          </a:p>
          <a:p>
            <a:pPr algn="ctr"/>
            <a:r>
              <a:rPr lang="ru-RU" dirty="0"/>
              <a:t>с</a:t>
            </a:r>
            <a:r>
              <a:rPr lang="ru-RU" dirty="0" smtClean="0"/>
              <a:t>ентябрь 2013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411E-DC76-48D7-BDD4-1D0ADF89345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176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467600" cy="1930226"/>
          </a:xfrm>
        </p:spPr>
        <p:txBody>
          <a:bodyPr>
            <a:normAutofit/>
          </a:bodyPr>
          <a:lstStyle/>
          <a:p>
            <a:pPr lvl="0"/>
            <a:r>
              <a:rPr lang="ru-RU" sz="2000" b="1" dirty="0">
                <a:solidFill>
                  <a:schemeClr val="tx1"/>
                </a:solidFill>
              </a:rPr>
              <a:t>Развитие совместного образования инвалидов и здоровых детей </a:t>
            </a:r>
            <a:r>
              <a:rPr lang="ru-RU" sz="2000" b="1" dirty="0">
                <a:solidFill>
                  <a:srgbClr val="FF0000"/>
                </a:solidFill>
              </a:rPr>
              <a:t>не означает отказа </a:t>
            </a:r>
            <a:r>
              <a:rPr lang="ru-RU" sz="2000" b="1" dirty="0">
                <a:solidFill>
                  <a:schemeClr val="tx1"/>
                </a:solidFill>
              </a:rPr>
              <a:t>от лучших достижений российской </a:t>
            </a:r>
            <a:r>
              <a:rPr lang="ru-RU" sz="2000" b="1" dirty="0">
                <a:solidFill>
                  <a:srgbClr val="FF0000"/>
                </a:solidFill>
              </a:rPr>
              <a:t>системы специальных (коррекционных) образовательных учреждений!</a:t>
            </a:r>
            <a:br>
              <a:rPr lang="ru-RU" sz="2000" b="1" dirty="0">
                <a:solidFill>
                  <a:srgbClr val="FF0000"/>
                </a:solidFill>
              </a:rPr>
            </a:b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708920"/>
            <a:ext cx="7467600" cy="3765032"/>
          </a:xfrm>
        </p:spPr>
        <p:txBody>
          <a:bodyPr/>
          <a:lstStyle/>
          <a:p>
            <a:pPr lvl="0"/>
            <a:r>
              <a:rPr lang="ru-RU" dirty="0"/>
              <a:t>Для части детей с </a:t>
            </a:r>
            <a:r>
              <a:rPr lang="ru-RU" dirty="0" smtClean="0"/>
              <a:t>ОВЗ </a:t>
            </a:r>
            <a:r>
              <a:rPr lang="ru-RU" b="1" dirty="0"/>
              <a:t>более целесообразным </a:t>
            </a:r>
            <a:r>
              <a:rPr lang="ru-RU" dirty="0"/>
              <a:t>является обучение в специальном (коррекционном) образовательном учреждении. </a:t>
            </a:r>
            <a:endParaRPr lang="ru-RU" dirty="0" smtClean="0"/>
          </a:p>
          <a:p>
            <a:pPr lvl="0"/>
            <a:r>
              <a:rPr lang="ru-RU" dirty="0" smtClean="0"/>
              <a:t>Существующая </a:t>
            </a:r>
            <a:r>
              <a:rPr lang="ru-RU" dirty="0"/>
              <a:t>сеть специальных (коррекционных) образовательных учреждений должна </a:t>
            </a:r>
            <a:r>
              <a:rPr lang="ru-RU" b="1" dirty="0" smtClean="0"/>
              <a:t>функционировать и развиваться!</a:t>
            </a:r>
            <a:r>
              <a:rPr lang="ru-RU" dirty="0" smtClean="0"/>
              <a:t>. 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531411E-DC76-48D7-BDD4-1D0ADF89345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821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362274"/>
          </a:xfrm>
        </p:spPr>
        <p:txBody>
          <a:bodyPr>
            <a:noAutofit/>
          </a:bodyPr>
          <a:lstStyle/>
          <a:p>
            <a:pPr lvl="0" algn="ctr"/>
            <a:r>
              <a:rPr lang="ru-RU" sz="1800" b="1" dirty="0"/>
              <a:t>Вопрос о выборе образовательного и реабилитационного маршрута ребенка-инвалида, в том числе об определении формы и степени его инклюзии в образовательную среду, должен решаться </a:t>
            </a:r>
            <a:r>
              <a:rPr lang="ru-RU" sz="1800" b="1" dirty="0">
                <a:solidFill>
                  <a:srgbClr val="FF0000"/>
                </a:solidFill>
              </a:rPr>
              <a:t>ПМПК</a:t>
            </a:r>
            <a:r>
              <a:rPr lang="ru-RU" sz="1800" b="1" dirty="0"/>
              <a:t> исходя, прежде всего, из </a:t>
            </a:r>
            <a:r>
              <a:rPr lang="ru-RU" sz="1400" b="1" dirty="0"/>
              <a:t>потребностей</a:t>
            </a:r>
            <a:r>
              <a:rPr lang="ru-RU" sz="1800" b="1" dirty="0"/>
              <a:t>, особенностей развития и возможностей ребенка, с непосредственным участием его родителей.</a:t>
            </a:r>
            <a:br>
              <a:rPr lang="ru-RU" sz="1800" b="1" dirty="0"/>
            </a:b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780928"/>
            <a:ext cx="7467600" cy="3693024"/>
          </a:xfrm>
        </p:spPr>
        <p:txBody>
          <a:bodyPr/>
          <a:lstStyle/>
          <a:p>
            <a:pPr lvl="0"/>
            <a:r>
              <a:rPr lang="ru-RU" dirty="0">
                <a:solidFill>
                  <a:srgbClr val="FF0000"/>
                </a:solidFill>
              </a:rPr>
              <a:t>СКОУ</a:t>
            </a:r>
            <a:r>
              <a:rPr lang="ru-RU" dirty="0"/>
              <a:t>  на современном этапе могут выполнять функции учебно-методических (</a:t>
            </a:r>
            <a:r>
              <a:rPr lang="ru-RU" dirty="0">
                <a:solidFill>
                  <a:srgbClr val="FF0000"/>
                </a:solidFill>
              </a:rPr>
              <a:t>ресурсных</a:t>
            </a:r>
            <a:r>
              <a:rPr lang="ru-RU" dirty="0"/>
              <a:t>) </a:t>
            </a:r>
            <a:r>
              <a:rPr lang="ru-RU" dirty="0">
                <a:solidFill>
                  <a:srgbClr val="FF0000"/>
                </a:solidFill>
              </a:rPr>
              <a:t>центров</a:t>
            </a:r>
            <a:r>
              <a:rPr lang="ru-RU" dirty="0"/>
              <a:t>, оказывающих методическую помощь педагогическим работникам общеобразовательных учреждений, психолого-педагогическую помощь детям и их родителям, координировать работу в этом направлении системы образования.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531411E-DC76-48D7-BDD4-1D0ADF89345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99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Позиция МИНОБРНАУКИ России: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/>
              <a:t>Образование лиц с ограниченными возможностями здоровья и детей инвалидов является одним из </a:t>
            </a:r>
            <a:r>
              <a:rPr lang="ru-RU" b="1" dirty="0"/>
              <a:t>приоритетных</a:t>
            </a:r>
            <a:r>
              <a:rPr lang="ru-RU" dirty="0"/>
              <a:t> направлений деятельности системы образования Российской Федерации</a:t>
            </a:r>
          </a:p>
          <a:p>
            <a:pPr lvl="0"/>
            <a:r>
              <a:rPr lang="ru-RU" b="1" dirty="0"/>
              <a:t>Доступность качественного  </a:t>
            </a:r>
            <a:r>
              <a:rPr lang="ru-RU" dirty="0"/>
              <a:t>образования для всех лиц с ОВЗ с учетом особенностей их психофизического развития и состояния здоровья.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531411E-DC76-48D7-BDD4-1D0ADF89345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436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8215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dirty="0" smtClean="0">
                <a:solidFill>
                  <a:srgbClr val="FF0000"/>
                </a:solidFill>
              </a:rPr>
              <a:t>Идёт разработка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нормативно-правовых </a:t>
            </a:r>
            <a:r>
              <a:rPr lang="ru-RU" b="1" dirty="0">
                <a:solidFill>
                  <a:srgbClr val="FF0000"/>
                </a:solidFill>
              </a:rPr>
              <a:t>актов: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Об </a:t>
            </a:r>
            <a:r>
              <a:rPr lang="ru-RU" b="1" dirty="0"/>
              <a:t>особенностях организации </a:t>
            </a:r>
            <a:r>
              <a:rPr lang="ru-RU" dirty="0"/>
              <a:t>образовательной </a:t>
            </a:r>
            <a:r>
              <a:rPr lang="ru-RU" b="1" dirty="0" smtClean="0"/>
              <a:t>деятельности</a:t>
            </a:r>
            <a:r>
              <a:rPr lang="ru-RU" dirty="0" smtClean="0"/>
              <a:t> </a:t>
            </a:r>
            <a:r>
              <a:rPr lang="ru-RU" dirty="0"/>
              <a:t>для обучающихся с ОВЗ;</a:t>
            </a:r>
          </a:p>
          <a:p>
            <a:pPr lvl="0"/>
            <a:r>
              <a:rPr lang="ru-RU" dirty="0"/>
              <a:t>Об </a:t>
            </a:r>
            <a:r>
              <a:rPr lang="ru-RU" b="1" dirty="0"/>
              <a:t>установлении порядка выдачи свидетельства </a:t>
            </a:r>
            <a:r>
              <a:rPr lang="ru-RU" dirty="0"/>
              <a:t>об обучении лицам с ОВЗ, не имеющим основного общего и среднего общего образования и обучавшимся по адаптированным основным общеобразовательным программам</a:t>
            </a:r>
          </a:p>
          <a:p>
            <a:pPr lvl="0"/>
            <a:r>
              <a:rPr lang="ru-RU" dirty="0"/>
              <a:t>Об установлении </a:t>
            </a:r>
            <a:r>
              <a:rPr lang="ru-RU" b="1" dirty="0"/>
              <a:t>образца свидетельства </a:t>
            </a:r>
            <a:r>
              <a:rPr lang="ru-RU" dirty="0"/>
              <a:t>об обучении, выдаваемого лицам с </a:t>
            </a:r>
            <a:r>
              <a:rPr lang="ru-RU" dirty="0" err="1"/>
              <a:t>овз</a:t>
            </a:r>
            <a:r>
              <a:rPr lang="ru-RU" dirty="0"/>
              <a:t> (с различными формами умственной отсталости), не имеющими основного общего и среднего общего образования и обучавшимся по адаптированным основным  общеобразовательным программам.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531411E-DC76-48D7-BDD4-1D0ADF89345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790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/>
              <a:t/>
            </a:r>
            <a:br>
              <a:rPr lang="ru-RU" u="sng" dirty="0"/>
            </a:br>
            <a:r>
              <a:rPr lang="ru-RU" u="sng" dirty="0" smtClean="0"/>
              <a:t>Статья  </a:t>
            </a:r>
            <a:r>
              <a:rPr lang="ru-RU" u="sng" dirty="0"/>
              <a:t>79 ФЗ «Об образовании в Российской Федерации</a:t>
            </a:r>
            <a:r>
              <a:rPr lang="ru-RU" u="sng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</a:t>
            </a:r>
            <a:r>
              <a:rPr lang="ru-RU" dirty="0"/>
              <a:t>России создаются отдельные образовательные организации, осуществляющие образовательную деятельность  </a:t>
            </a:r>
            <a:r>
              <a:rPr lang="ru-RU" b="1" dirty="0"/>
              <a:t>по адаптированным</a:t>
            </a:r>
            <a:r>
              <a:rPr lang="ru-RU" dirty="0"/>
              <a:t> основным общеобразовательным программам:</a:t>
            </a:r>
          </a:p>
          <a:p>
            <a:pPr lvl="0"/>
            <a:r>
              <a:rPr lang="ru-RU" dirty="0"/>
              <a:t>Для </a:t>
            </a:r>
            <a:r>
              <a:rPr lang="ru-RU" b="1" dirty="0"/>
              <a:t>глухих</a:t>
            </a:r>
            <a:r>
              <a:rPr lang="ru-RU" dirty="0"/>
              <a:t>, слабослышащих, позднооглохших</a:t>
            </a:r>
          </a:p>
          <a:p>
            <a:pPr lvl="0"/>
            <a:r>
              <a:rPr lang="ru-RU" b="1" dirty="0"/>
              <a:t>Слепых</a:t>
            </a:r>
            <a:r>
              <a:rPr lang="ru-RU" dirty="0"/>
              <a:t>, слабовидящих</a:t>
            </a:r>
          </a:p>
          <a:p>
            <a:pPr lvl="0"/>
            <a:r>
              <a:rPr lang="ru-RU" dirty="0"/>
              <a:t>С тяжелыми нарушениями </a:t>
            </a:r>
            <a:r>
              <a:rPr lang="ru-RU" b="1" dirty="0" smtClean="0"/>
              <a:t>речи</a:t>
            </a:r>
            <a:endParaRPr lang="ru-RU" b="1" dirty="0"/>
          </a:p>
          <a:p>
            <a:pPr lvl="0"/>
            <a:r>
              <a:rPr lang="ru-RU" dirty="0"/>
              <a:t>С нарушениями </a:t>
            </a:r>
            <a:r>
              <a:rPr lang="ru-RU" b="1" dirty="0"/>
              <a:t>опорно-двигательного аппарата</a:t>
            </a:r>
          </a:p>
          <a:p>
            <a:pPr lvl="0"/>
            <a:r>
              <a:rPr lang="ru-RU" dirty="0"/>
              <a:t>С </a:t>
            </a:r>
            <a:r>
              <a:rPr lang="ru-RU" b="1" dirty="0"/>
              <a:t>задержкой психического развития</a:t>
            </a:r>
          </a:p>
          <a:p>
            <a:pPr lvl="0"/>
            <a:r>
              <a:rPr lang="ru-RU" dirty="0"/>
              <a:t>С </a:t>
            </a:r>
            <a:r>
              <a:rPr lang="ru-RU" b="1" dirty="0"/>
              <a:t>умственной отсталостью</a:t>
            </a:r>
          </a:p>
          <a:p>
            <a:pPr lvl="0"/>
            <a:r>
              <a:rPr lang="ru-RU" dirty="0"/>
              <a:t>С расстройствами аутистического спектра</a:t>
            </a:r>
          </a:p>
          <a:p>
            <a:pPr lvl="0"/>
            <a:r>
              <a:rPr lang="ru-RU" dirty="0"/>
              <a:t>Со сложными дефектами</a:t>
            </a:r>
          </a:p>
          <a:p>
            <a:pPr lvl="0"/>
            <a:r>
              <a:rPr lang="ru-RU" dirty="0"/>
              <a:t>И других  обучающихся с ОВЗ.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531411E-DC76-48D7-BDD4-1D0ADF89345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889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301006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>
                <a:solidFill>
                  <a:srgbClr val="FF0000"/>
                </a:solidFill>
              </a:rPr>
              <a:t>МИНОБРНАУКИ </a:t>
            </a:r>
            <a:r>
              <a:rPr lang="ru-RU" b="1" dirty="0" smtClean="0">
                <a:solidFill>
                  <a:srgbClr val="FF0000"/>
                </a:solidFill>
              </a:rPr>
              <a:t>РФ обеспокоено </a:t>
            </a:r>
            <a:r>
              <a:rPr lang="ru-RU" sz="2700" b="1" dirty="0">
                <a:solidFill>
                  <a:srgbClr val="FF0000"/>
                </a:solidFill>
              </a:rPr>
              <a:t>наметившейся тенденцией к тому, что</a:t>
            </a:r>
            <a:br>
              <a:rPr lang="ru-RU" sz="2700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СЕТЬ СКОУ сократилась на 5 %,  при одновременном росте на 2 %  количества  детей в них </a:t>
            </a:r>
            <a:r>
              <a:rPr lang="ru-RU" dirty="0" smtClean="0"/>
              <a:t>Развитие </a:t>
            </a:r>
            <a:r>
              <a:rPr lang="ru-RU" dirty="0"/>
              <a:t>форм обучения детей с ОВЗ и детей-инвалидов в регионах не всегда носит спланированный последовательный характер, зачастую не сопровождается созданием необходимых условий.</a:t>
            </a:r>
          </a:p>
          <a:p>
            <a:pPr lvl="0"/>
            <a:r>
              <a:rPr lang="ru-RU" dirty="0"/>
              <a:t>Часть субъектов РФ неоправданно сориентированы на сокращение сети специальных (коррекционных) образовательных учреждений;</a:t>
            </a:r>
          </a:p>
          <a:p>
            <a:pPr lvl="0"/>
            <a:r>
              <a:rPr lang="ru-RU" dirty="0"/>
              <a:t>(Новгородская-18, Краснодарский край – 14, Свердловская область – 10, Пермский край – 9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531411E-DC76-48D7-BDD4-1D0ADF89345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262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Рекомендации МИНОБРНАУКИ: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/>
              <a:t>Основные направления организации совместного обучения детей с ограниченными возможностями здоровья и сверстников, не имеющих </a:t>
            </a:r>
            <a:r>
              <a:rPr lang="ru-RU" dirty="0" smtClean="0"/>
              <a:t>нарушений </a:t>
            </a:r>
            <a:r>
              <a:rPr lang="ru-RU" dirty="0"/>
              <a:t>развития, отражены в рекомендациях </a:t>
            </a:r>
            <a:r>
              <a:rPr lang="ru-RU" dirty="0" err="1"/>
              <a:t>Минобрнауки</a:t>
            </a:r>
            <a:r>
              <a:rPr lang="ru-RU" dirty="0"/>
              <a:t> России по созданию условий для получения образования детьми с </a:t>
            </a:r>
            <a:r>
              <a:rPr lang="ru-RU" dirty="0" err="1"/>
              <a:t>овз</a:t>
            </a:r>
            <a:r>
              <a:rPr lang="ru-RU" dirty="0"/>
              <a:t>: </a:t>
            </a:r>
            <a:endParaRPr lang="ru-RU" dirty="0" smtClean="0"/>
          </a:p>
          <a:p>
            <a:pPr lvl="0"/>
            <a:r>
              <a:rPr lang="ru-RU" dirty="0" smtClean="0"/>
              <a:t> </a:t>
            </a:r>
            <a:r>
              <a:rPr lang="ru-RU" dirty="0"/>
              <a:t>( Письмо от  18 апреля 2008 г. № АФ-150/06). </a:t>
            </a:r>
            <a:r>
              <a:rPr lang="ru-RU" dirty="0">
                <a:solidFill>
                  <a:srgbClr val="FF0000"/>
                </a:solidFill>
              </a:rPr>
              <a:t>Вся работа должна быть организована в соответствии с этими рекомендациями!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531411E-DC76-48D7-BDD4-1D0ADF89345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794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82154"/>
          </a:xfrm>
        </p:spPr>
        <p:txBody>
          <a:bodyPr>
            <a:noAutofit/>
          </a:bodyPr>
          <a:lstStyle/>
          <a:p>
            <a:pPr lvl="0" algn="ctr"/>
            <a:r>
              <a:rPr lang="ru-RU" sz="2000" b="1" dirty="0">
                <a:solidFill>
                  <a:srgbClr val="FF0000"/>
                </a:solidFill>
              </a:rPr>
              <a:t>Реализуется государственная программа Российской Федерации </a:t>
            </a: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«</a:t>
            </a:r>
            <a:r>
              <a:rPr lang="ru-RU" sz="2000" b="1" dirty="0">
                <a:solidFill>
                  <a:srgbClr val="FF0000"/>
                </a:solidFill>
              </a:rPr>
              <a:t>Доступная среда» на 2011-2015 годы.</a:t>
            </a:r>
            <a:br>
              <a:rPr lang="ru-RU" sz="2000" b="1" dirty="0">
                <a:solidFill>
                  <a:srgbClr val="FF0000"/>
                </a:solidFill>
              </a:rPr>
            </a:b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Мероприятия </a:t>
            </a:r>
            <a:r>
              <a:rPr lang="ru-RU" dirty="0"/>
              <a:t>по оснащению обычных образовательных учреждений специальным оборудованием и приспособлениями для беспрепятственного доступа и обучения детей инвалидов, в </a:t>
            </a:r>
            <a:r>
              <a:rPr lang="ru-RU" dirty="0" err="1"/>
              <a:t>т.ч</a:t>
            </a:r>
            <a:r>
              <a:rPr lang="ru-RU" dirty="0"/>
              <a:t>. с нарушениями зрения, слуха, </a:t>
            </a:r>
            <a:r>
              <a:rPr lang="ru-RU" dirty="0" smtClean="0"/>
              <a:t>ОДА.</a:t>
            </a:r>
            <a:endParaRPr lang="ru-RU" dirty="0"/>
          </a:p>
          <a:p>
            <a:pPr lvl="0"/>
            <a:r>
              <a:rPr lang="ru-RU" b="1" dirty="0"/>
              <a:t>За 5 лет </a:t>
            </a:r>
            <a:r>
              <a:rPr lang="ru-RU" dirty="0"/>
              <a:t>реализации Программы создать условия для беспрепятственного доступа инвалидов, совместного обучения детей инвалидов и детей, не имеющих нарушений развития возможно только в </a:t>
            </a:r>
            <a:r>
              <a:rPr lang="ru-RU" b="1" dirty="0"/>
              <a:t>20 % школ</a:t>
            </a:r>
            <a:r>
              <a:rPr lang="ru-RU" dirty="0"/>
              <a:t>! В связи с этим…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531411E-DC76-48D7-BDD4-1D0ADF89345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64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Инклюзивное образование –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не самоцель!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err="1"/>
              <a:t>Минобрнауки</a:t>
            </a:r>
            <a:r>
              <a:rPr lang="ru-RU" dirty="0"/>
              <a:t> обращает внимание органов исполнительной власти субъектов РФ, осуществляющих управление в сфере образования, на то, что </a:t>
            </a:r>
            <a:r>
              <a:rPr lang="ru-RU" b="1" dirty="0"/>
              <a:t>«инклюзивное </a:t>
            </a:r>
            <a:r>
              <a:rPr lang="ru-RU" dirty="0"/>
              <a:t>(интегрированное) образование детей-инвалидов </a:t>
            </a:r>
            <a:r>
              <a:rPr lang="ru-RU" b="1" dirty="0"/>
              <a:t>не должно становиться самоцелью, </a:t>
            </a:r>
            <a:r>
              <a:rPr lang="ru-RU" dirty="0"/>
              <a:t>тем более приобретать </a:t>
            </a:r>
            <a:r>
              <a:rPr lang="ru-RU" b="1" dirty="0"/>
              <a:t>формальный характер</a:t>
            </a:r>
            <a:r>
              <a:rPr lang="ru-RU" dirty="0"/>
              <a:t>» - инклюзия ради инклюзии</a:t>
            </a:r>
            <a:r>
              <a:rPr lang="ru-RU" dirty="0" smtClean="0"/>
              <a:t>! </a:t>
            </a:r>
            <a:r>
              <a:rPr lang="ru-RU" dirty="0" smtClean="0">
                <a:solidFill>
                  <a:srgbClr val="FF0000"/>
                </a:solidFill>
              </a:rPr>
              <a:t>(«Дикая инклюзия»)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531411E-DC76-48D7-BDD4-1D0ADF89345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546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18258"/>
          </a:xfrm>
        </p:spPr>
        <p:txBody>
          <a:bodyPr>
            <a:normAutofit/>
          </a:bodyPr>
          <a:lstStyle/>
          <a:p>
            <a:pPr lvl="0"/>
            <a:r>
              <a:rPr lang="ru-RU" sz="2000" dirty="0"/>
              <a:t>Развитие инклюзивных форм обучения детей-инвалидов должно осуществляться </a:t>
            </a:r>
            <a:r>
              <a:rPr lang="ru-RU" sz="2000" b="1" dirty="0"/>
              <a:t>постепенно</a:t>
            </a:r>
            <a:r>
              <a:rPr lang="ru-RU" sz="2000" dirty="0"/>
              <a:t>, на основе </a:t>
            </a:r>
            <a:r>
              <a:rPr lang="ru-RU" sz="2000" b="1" dirty="0"/>
              <a:t>планирования </a:t>
            </a:r>
            <a:r>
              <a:rPr lang="ru-RU" sz="2000" dirty="0"/>
              <a:t>и реализации </a:t>
            </a:r>
            <a:r>
              <a:rPr lang="ru-RU" sz="2000" b="1" dirty="0"/>
              <a:t>комплекса мер</a:t>
            </a:r>
            <a:r>
              <a:rPr lang="ru-RU" sz="2000" dirty="0"/>
              <a:t>, обеспечивающих соблюдение требований к организации этой деятельности: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492896"/>
            <a:ext cx="7467600" cy="3981056"/>
          </a:xfrm>
        </p:spPr>
        <p:txBody>
          <a:bodyPr>
            <a:normAutofit/>
          </a:bodyPr>
          <a:lstStyle/>
          <a:p>
            <a:pPr lvl="0"/>
            <a:r>
              <a:rPr lang="ru-RU" sz="2000" dirty="0" smtClean="0"/>
              <a:t>Наличие </a:t>
            </a:r>
            <a:r>
              <a:rPr lang="ru-RU" sz="2000" b="1" dirty="0"/>
              <a:t>соответствующей материальной базы</a:t>
            </a:r>
          </a:p>
          <a:p>
            <a:pPr lvl="0"/>
            <a:r>
              <a:rPr lang="ru-RU" sz="2000" dirty="0"/>
              <a:t>Специальных образовательных </a:t>
            </a:r>
            <a:r>
              <a:rPr lang="ru-RU" sz="2000" b="1" dirty="0"/>
              <a:t>программ</a:t>
            </a:r>
          </a:p>
          <a:p>
            <a:pPr lvl="0"/>
            <a:r>
              <a:rPr lang="ru-RU" sz="2000" b="1" dirty="0"/>
              <a:t>Подготовка педагогических </a:t>
            </a:r>
            <a:r>
              <a:rPr lang="ru-RU" sz="2000" dirty="0"/>
              <a:t>коллективов</a:t>
            </a:r>
          </a:p>
          <a:p>
            <a:pPr lvl="0"/>
            <a:r>
              <a:rPr lang="ru-RU" sz="2000" dirty="0"/>
              <a:t>Проведение разъяснительной работы с обучающимися и их родителями. </a:t>
            </a:r>
            <a:endParaRPr lang="ru-RU" sz="2000" dirty="0" smtClean="0"/>
          </a:p>
          <a:p>
            <a:pPr lvl="0"/>
            <a:r>
              <a:rPr lang="ru-RU" sz="2000" dirty="0" smtClean="0"/>
              <a:t>Иначе </a:t>
            </a:r>
            <a:r>
              <a:rPr lang="ru-RU" sz="2000" dirty="0"/>
              <a:t>подобная мера не только не позволит обеспечить полноценную инклюзию (интеграцию) обучающихся детей-инвалидов, но и </a:t>
            </a:r>
            <a:r>
              <a:rPr lang="ru-RU" sz="2000" b="1" dirty="0"/>
              <a:t>негативно</a:t>
            </a:r>
            <a:r>
              <a:rPr lang="ru-RU" sz="2000" dirty="0"/>
              <a:t> скажется на качестве работы образовательных учреждений с другими обучающимися</a:t>
            </a:r>
            <a:r>
              <a:rPr lang="ru-RU" sz="2000" dirty="0" smtClean="0"/>
              <a:t>..!</a:t>
            </a:r>
            <a:endParaRPr lang="ru-RU" sz="20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531411E-DC76-48D7-BDD4-1D0ADF89345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9527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</TotalTime>
  <Words>661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О коррекционном и инклюзивном образовании детей (письмо МИНОБРНАУКИ РОССИИ  от 07 июня 2013 г. № ИР-535/07  «О коррекционном и инклюзивном образовании детей») </vt:lpstr>
      <vt:lpstr>Позиция МИНОБРНАУКИ России:</vt:lpstr>
      <vt:lpstr>Идёт разработка  нормативно-правовых актов: </vt:lpstr>
      <vt:lpstr>  Статья  79 ФЗ «Об образовании в Российской Федерации»</vt:lpstr>
      <vt:lpstr>МИНОБРНАУКИ РФ обеспокоено наметившейся тенденцией к тому, что </vt:lpstr>
      <vt:lpstr>Рекомендации МИНОБРНАУКИ:</vt:lpstr>
      <vt:lpstr>Реализуется государственная программа Российской Федерации  «Доступная среда» на 2011-2015 годы. </vt:lpstr>
      <vt:lpstr>Инклюзивное образование –  не самоцель!</vt:lpstr>
      <vt:lpstr>Развитие инклюзивных форм обучения детей-инвалидов должно осуществляться постепенно, на основе планирования и реализации комплекса мер, обеспечивающих соблюдение требований к организации этой деятельности: </vt:lpstr>
      <vt:lpstr>Развитие совместного образования инвалидов и здоровых детей не означает отказа от лучших достижений российской системы специальных (коррекционных) образовательных учреждений! </vt:lpstr>
      <vt:lpstr>Вопрос о выборе образовательного и реабилитационного маршрута ребенка-инвалида, в том числе об определении формы и степени его инклюзии в образовательную среду, должен решаться ПМПК исходя, прежде всего, из потребностей, особенностей развития и возможностей ребенка, с непосредственным участием его родителей.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коррекционном и инклюзивном образовании детей (письмо МИНОБРНАУКИ РОССИИ  от 07 июня 2013 г. № ИР-535/07  «О коррекционном и инклюзивном образовании детей») </dc:title>
  <dc:creator>Пользователь</dc:creator>
  <cp:lastModifiedBy>Пользователь</cp:lastModifiedBy>
  <cp:revision>13</cp:revision>
  <dcterms:created xsi:type="dcterms:W3CDTF">2013-09-20T06:04:46Z</dcterms:created>
  <dcterms:modified xsi:type="dcterms:W3CDTF">2013-09-27T01:57:13Z</dcterms:modified>
</cp:coreProperties>
</file>