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8" r:id="rId1"/>
  </p:sldMasterIdLst>
  <p:sldIdLst>
    <p:sldId id="256" r:id="rId2"/>
    <p:sldId id="273" r:id="rId3"/>
    <p:sldId id="275" r:id="rId4"/>
    <p:sldId id="276" r:id="rId5"/>
    <p:sldId id="265" r:id="rId6"/>
    <p:sldId id="266" r:id="rId7"/>
    <p:sldId id="267" r:id="rId8"/>
    <p:sldId id="268" r:id="rId9"/>
    <p:sldId id="269" r:id="rId10"/>
    <p:sldId id="270" r:id="rId11"/>
    <p:sldId id="271" r:id="rId12"/>
    <p:sldId id="277" r:id="rId13"/>
    <p:sldId id="278" r:id="rId14"/>
    <p:sldId id="272" r:id="rId15"/>
    <p:sldId id="274" r:id="rId16"/>
    <p:sldId id="264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C00B118F-5984-4913-A71F-8052041A7046}">
          <p14:sldIdLst>
            <p14:sldId id="256"/>
            <p14:sldId id="273"/>
            <p14:sldId id="275"/>
            <p14:sldId id="276"/>
          </p14:sldIdLst>
        </p14:section>
        <p14:section name="Раздел без заголовка" id="{9ACD5185-4EC4-4898-AF12-A4E028454896}">
          <p14:sldIdLst>
            <p14:sldId id="265"/>
            <p14:sldId id="266"/>
            <p14:sldId id="267"/>
            <p14:sldId id="268"/>
            <p14:sldId id="269"/>
            <p14:sldId id="270"/>
            <p14:sldId id="271"/>
            <p14:sldId id="277"/>
            <p14:sldId id="278"/>
            <p14:sldId id="272"/>
            <p14:sldId id="274"/>
            <p14:sldId id="264"/>
          </p14:sldIdLst>
        </p14:section>
      </p14:sectionLst>
    </p:ex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 varScale="1">
        <p:scale>
          <a:sx n="74" d="100"/>
          <a:sy n="74" d="100"/>
        </p:scale>
        <p:origin x="-324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1288" y="-8468"/>
            <a:ext cx="12226405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461" y="2404534"/>
            <a:ext cx="776895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461" y="4050835"/>
            <a:ext cx="776895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D26F5-5D28-4437-A5A0-70D5E3A356DE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E6E67-1626-4449-ABA6-2136B16799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9362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609600"/>
            <a:ext cx="8463619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4470400"/>
            <a:ext cx="8463619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D26F5-5D28-4437-A5A0-70D5E3A356DE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E6E67-1626-4449-ABA6-2136B16799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11680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3180" y="609600"/>
            <a:ext cx="809624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68099" y="3632200"/>
            <a:ext cx="7226405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8" y="4470400"/>
            <a:ext cx="8463620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D26F5-5D28-4437-A5A0-70D5E3A356DE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E6E67-1626-4449-ABA6-2136B1679937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643615" y="790378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996933" y="2886556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0803230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98" y="1931988"/>
            <a:ext cx="8463620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8" y="4527448"/>
            <a:ext cx="8463620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D26F5-5D28-4437-A5A0-70D5E3A356DE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E6E67-1626-4449-ABA6-2136B16799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4987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3180" y="609600"/>
            <a:ext cx="809624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2796" y="4013200"/>
            <a:ext cx="8463621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8" y="4527448"/>
            <a:ext cx="8463620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D26F5-5D28-4437-A5A0-70D5E3A356DE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E6E67-1626-4449-ABA6-2136B1679937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643615" y="790378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996933" y="2886556"/>
            <a:ext cx="60975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6038951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1131" y="609600"/>
            <a:ext cx="8455287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12796" y="4013200"/>
            <a:ext cx="8463621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8" y="4527448"/>
            <a:ext cx="8463620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D26F5-5D28-4437-A5A0-70D5E3A356DE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E6E67-1626-4449-ABA6-2136B16799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12963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D26F5-5D28-4437-A5A0-70D5E3A356DE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E6E67-1626-4449-ABA6-2136B16799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8973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9749" y="609601"/>
            <a:ext cx="130508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2799" y="609601"/>
            <a:ext cx="6926701" cy="525145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D26F5-5D28-4437-A5A0-70D5E3A356DE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E6E67-1626-4449-ABA6-2136B16799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6327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D26F5-5D28-4437-A5A0-70D5E3A356DE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E6E67-1626-4449-ABA6-2136B16799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4210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98" y="2700869"/>
            <a:ext cx="8463620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8" y="4527448"/>
            <a:ext cx="8463620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D26F5-5D28-4437-A5A0-70D5E3A356DE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E6E67-1626-4449-ABA6-2136B16799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2460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609600"/>
            <a:ext cx="8463619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2801" y="2160589"/>
            <a:ext cx="411747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58939" y="2160590"/>
            <a:ext cx="411748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D26F5-5D28-4437-A5A0-70D5E3A356DE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E6E67-1626-4449-ABA6-2136B16799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3367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609600"/>
            <a:ext cx="8463617" cy="13208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9" y="2160983"/>
            <a:ext cx="41208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2799" y="2737247"/>
            <a:ext cx="4120896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55520" y="2160983"/>
            <a:ext cx="41208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55520" y="2737247"/>
            <a:ext cx="4120896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D26F5-5D28-4437-A5A0-70D5E3A356DE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E6E67-1626-4449-ABA6-2136B16799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22844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99" y="609600"/>
            <a:ext cx="8463619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D26F5-5D28-4437-A5A0-70D5E3A356DE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E6E67-1626-4449-ABA6-2136B16799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7761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D26F5-5D28-4437-A5A0-70D5E3A356DE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E6E67-1626-4449-ABA6-2136B16799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3236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99" y="1498604"/>
            <a:ext cx="3720243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1701" y="514926"/>
            <a:ext cx="4514716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799" y="2777069"/>
            <a:ext cx="3720243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D26F5-5D28-4437-A5A0-70D5E3A356DE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E6E67-1626-4449-ABA6-2136B16799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0929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799" y="4800600"/>
            <a:ext cx="846361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799" y="609600"/>
            <a:ext cx="8463619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799" y="5367338"/>
            <a:ext cx="8463619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D26F5-5D28-4437-A5A0-70D5E3A356DE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5E6E67-1626-4449-ABA6-2136B16799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8271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8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11289" y="-8468"/>
            <a:ext cx="12226407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2800" y="609600"/>
            <a:ext cx="8463617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799" y="2160590"/>
            <a:ext cx="8463619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7011" y="6041364"/>
            <a:ext cx="91217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2D26F5-5D28-4437-A5A0-70D5E3A356DE}" type="datetimeFigureOut">
              <a:rPr lang="ru-RU" smtClean="0"/>
              <a:t>02.02.2017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12799" y="6041364"/>
            <a:ext cx="616396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2902" y="6041364"/>
            <a:ext cx="683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65E6E67-1626-4449-ABA6-2136B167993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78209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1" r:id="rId3"/>
    <p:sldLayoutId id="2147483762" r:id="rId4"/>
    <p:sldLayoutId id="2147483763" r:id="rId5"/>
    <p:sldLayoutId id="2147483764" r:id="rId6"/>
    <p:sldLayoutId id="2147483765" r:id="rId7"/>
    <p:sldLayoutId id="2147483766" r:id="rId8"/>
    <p:sldLayoutId id="2147483767" r:id="rId9"/>
    <p:sldLayoutId id="2147483768" r:id="rId10"/>
    <p:sldLayoutId id="2147483769" r:id="rId11"/>
    <p:sldLayoutId id="2147483770" r:id="rId12"/>
    <p:sldLayoutId id="2147483771" r:id="rId13"/>
    <p:sldLayoutId id="2147483772" r:id="rId14"/>
    <p:sldLayoutId id="2147483773" r:id="rId15"/>
    <p:sldLayoutId id="214748377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347730"/>
            <a:ext cx="9709239" cy="6259131"/>
          </a:xfrm>
        </p:spPr>
        <p:txBody>
          <a:bodyPr>
            <a:noAutofit/>
          </a:bodyPr>
          <a:lstStyle/>
          <a:p>
            <a:pPr algn="ctr"/>
            <a:r>
              <a:rPr lang="ru-RU" sz="1200" b="1" dirty="0">
                <a:solidFill>
                  <a:schemeClr val="tx1"/>
                </a:solidFill>
              </a:rPr>
              <a:t> </a:t>
            </a:r>
            <a:br>
              <a:rPr lang="ru-RU" sz="1200" b="1" dirty="0">
                <a:solidFill>
                  <a:schemeClr val="tx1"/>
                </a:solidFill>
              </a:rPr>
            </a:b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Муниципальная  Конференция</a:t>
            </a:r>
            <a:b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исследовательских и проектных работ «Золотое перо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Исследовательская работа</a:t>
            </a:r>
            <a:br>
              <a:rPr lang="ru-RU" sz="28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«Двучленные славянские имена»</a:t>
            </a:r>
            <a:br>
              <a:rPr lang="ru-RU" sz="2800" b="1" i="1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8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100" b="1" dirty="0">
                <a:solidFill>
                  <a:schemeClr val="tx1"/>
                </a:solidFill>
              </a:rPr>
              <a:t> </a:t>
            </a:r>
            <a:br>
              <a:rPr lang="ru-RU" sz="1100" b="1" dirty="0">
                <a:solidFill>
                  <a:schemeClr val="tx1"/>
                </a:solidFill>
              </a:rPr>
            </a:b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Автор работы: </a:t>
            </a:r>
            <a:b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Кулик Кристина Александровна, 9 класс</a:t>
            </a:r>
            <a:b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Руководитель:</a:t>
            </a:r>
            <a:b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Дубровская Наталья Андреевна,</a:t>
            </a:r>
            <a:b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русского языка и литературы.</a:t>
            </a:r>
            <a:br>
              <a:rPr lang="ru-RU" sz="1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100" b="1" i="1" dirty="0">
                <a:solidFill>
                  <a:schemeClr val="tx1"/>
                </a:solidFill>
              </a:rPr>
              <a:t> </a:t>
            </a:r>
            <a:r>
              <a:rPr lang="ru-RU" sz="1100" b="1" dirty="0">
                <a:solidFill>
                  <a:schemeClr val="tx1"/>
                </a:solidFill>
              </a:rPr>
              <a:t/>
            </a:r>
            <a:br>
              <a:rPr lang="ru-RU" sz="1100" b="1" dirty="0">
                <a:solidFill>
                  <a:schemeClr val="tx1"/>
                </a:solidFill>
              </a:rPr>
            </a:br>
            <a:r>
              <a:rPr lang="ru-RU" sz="1100" b="1" i="1" dirty="0">
                <a:solidFill>
                  <a:schemeClr val="tx1"/>
                </a:solidFill>
              </a:rPr>
              <a:t> </a:t>
            </a:r>
            <a:r>
              <a:rPr lang="ru-RU" sz="1100" b="1" dirty="0">
                <a:solidFill>
                  <a:schemeClr val="tx1"/>
                </a:solidFill>
              </a:rPr>
              <a:t/>
            </a:r>
            <a:br>
              <a:rPr lang="ru-RU" sz="1100" b="1" dirty="0">
                <a:solidFill>
                  <a:schemeClr val="tx1"/>
                </a:solidFill>
              </a:rPr>
            </a:br>
            <a:r>
              <a:rPr lang="ru-RU" sz="1100" b="1" i="1" dirty="0">
                <a:solidFill>
                  <a:schemeClr val="tx1"/>
                </a:solidFill>
              </a:rPr>
              <a:t> </a:t>
            </a:r>
            <a:r>
              <a:rPr lang="ru-RU" sz="1100" b="1" dirty="0" smtClean="0">
                <a:solidFill>
                  <a:schemeClr val="tx1"/>
                </a:solidFill>
              </a:rPr>
              <a:t/>
            </a:r>
            <a:br>
              <a:rPr lang="ru-RU" sz="1100" b="1" dirty="0" smtClean="0">
                <a:solidFill>
                  <a:schemeClr val="tx1"/>
                </a:solidFill>
              </a:rPr>
            </a:br>
            <a: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2016-2017 уч. год.</a:t>
            </a:r>
            <a:br>
              <a:rPr lang="ru-RU" sz="16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800" dirty="0"/>
              <a:t> </a:t>
            </a:r>
            <a:br>
              <a:rPr lang="ru-RU" sz="800" dirty="0"/>
            </a:br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100" b="1" i="1" dirty="0" smtClean="0">
                <a:solidFill>
                  <a:schemeClr val="tx1"/>
                </a:solidFill>
              </a:rPr>
              <a:t> </a:t>
            </a:r>
            <a:r>
              <a:rPr lang="ru-RU" sz="1100" b="1" dirty="0" smtClean="0">
                <a:solidFill>
                  <a:schemeClr val="tx1"/>
                </a:solidFill>
              </a:rPr>
              <a:t/>
            </a:r>
            <a:br>
              <a:rPr lang="ru-RU" sz="1100" b="1" dirty="0" smtClean="0">
                <a:solidFill>
                  <a:schemeClr val="tx1"/>
                </a:solidFill>
              </a:rPr>
            </a:br>
            <a:r>
              <a:rPr lang="ru-RU" sz="1100" b="1" dirty="0">
                <a:solidFill>
                  <a:schemeClr val="tx1"/>
                </a:solidFill>
              </a:rPr>
              <a:t/>
            </a:r>
            <a:br>
              <a:rPr lang="ru-RU" sz="1100" b="1" dirty="0">
                <a:solidFill>
                  <a:schemeClr val="tx1"/>
                </a:solidFill>
              </a:rPr>
            </a:br>
            <a:r>
              <a:rPr lang="ru-RU" sz="1100" b="1" i="1" dirty="0">
                <a:solidFill>
                  <a:schemeClr val="tx1"/>
                </a:solidFill>
              </a:rPr>
              <a:t> </a:t>
            </a:r>
            <a:r>
              <a:rPr lang="ru-RU" sz="1100" b="1" dirty="0">
                <a:solidFill>
                  <a:schemeClr val="tx1"/>
                </a:solidFill>
              </a:rPr>
              <a:t/>
            </a:r>
            <a:br>
              <a:rPr lang="ru-RU" sz="1100" b="1" dirty="0">
                <a:solidFill>
                  <a:schemeClr val="tx1"/>
                </a:solidFill>
              </a:rPr>
            </a:br>
            <a:r>
              <a:rPr lang="ru-RU" sz="1100" b="1" i="1" dirty="0">
                <a:solidFill>
                  <a:schemeClr val="tx1"/>
                </a:solidFill>
              </a:rPr>
              <a:t> </a:t>
            </a:r>
            <a:r>
              <a:rPr lang="ru-RU" sz="1100" b="1" dirty="0">
                <a:solidFill>
                  <a:schemeClr val="tx1"/>
                </a:solidFill>
              </a:rPr>
              <a:t/>
            </a:r>
            <a:br>
              <a:rPr lang="ru-RU" sz="1100" b="1" dirty="0">
                <a:solidFill>
                  <a:schemeClr val="tx1"/>
                </a:solidFill>
              </a:rPr>
            </a:br>
            <a:r>
              <a:rPr lang="ru-RU" sz="1100" b="1" i="1" dirty="0">
                <a:solidFill>
                  <a:schemeClr val="tx1"/>
                </a:solidFill>
              </a:rPr>
              <a:t> </a:t>
            </a:r>
            <a:r>
              <a:rPr lang="ru-RU" sz="1100" b="1" dirty="0">
                <a:solidFill>
                  <a:schemeClr val="tx1"/>
                </a:solidFill>
              </a:rPr>
              <a:t/>
            </a:r>
            <a:br>
              <a:rPr lang="ru-RU" sz="1100" b="1" dirty="0">
                <a:solidFill>
                  <a:schemeClr val="tx1"/>
                </a:solidFill>
              </a:rPr>
            </a:br>
            <a:r>
              <a:rPr lang="ru-RU" sz="1100" b="1" i="1" dirty="0">
                <a:solidFill>
                  <a:schemeClr val="tx1"/>
                </a:solidFill>
              </a:rPr>
              <a:t> </a:t>
            </a:r>
            <a:r>
              <a:rPr lang="ru-RU" sz="1100" b="1" dirty="0">
                <a:solidFill>
                  <a:schemeClr val="tx1"/>
                </a:solidFill>
              </a:rPr>
              <a:t/>
            </a:r>
            <a:br>
              <a:rPr lang="ru-RU" sz="1100" b="1" dirty="0">
                <a:solidFill>
                  <a:schemeClr val="tx1"/>
                </a:solidFill>
              </a:rPr>
            </a:br>
            <a: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85664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тип — формы имен, происходящие от двучленных имен.</a:t>
            </a:r>
            <a:br>
              <a:rPr lang="ru-RU" sz="4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2799" y="2160590"/>
            <a:ext cx="10117471" cy="4697410"/>
          </a:xfrm>
        </p:spPr>
        <p:txBody>
          <a:bodyPr>
            <a:normAutofit/>
          </a:bodyPr>
          <a:lstStyle/>
          <a:p>
            <a:pPr fontAlgn="base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Производные формы, разбитые или сокращенные, снабженные различными суффиксами, часто уменьшительно-ласкательными, например: Лют —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Лютогнев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Пелка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от Святополк,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Гневко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от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Гневомир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fontAlgn="base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 я считаю, что от имен такого типа Славянство должно избавиться как от неправильных форм, хотя с этнической точки зрения они значительно правильнее имен, происходящих от христианства и от западной поп-культуры.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92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Третий тип — простые имена.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2799" y="1300766"/>
            <a:ext cx="9904820" cy="5151549"/>
          </a:xfrm>
        </p:spPr>
        <p:txBody>
          <a:bodyPr>
            <a:noAutofit/>
          </a:bodyPr>
          <a:lstStyle/>
          <a:p>
            <a:pPr fontAlgn="base"/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Народные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названия в функции собственных личных имен.</a:t>
            </a:r>
          </a:p>
          <a:p>
            <a:pPr marL="0" indent="0" fontAlgn="base">
              <a:buNone/>
            </a:pP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Хорошим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примером имени этого типа является популярное в Сербии имя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Вук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скорее всего образованное от известного в Средние века имени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Вилчан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властитель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Вилетов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со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значанием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«пусть будет как волк, воинственный, хищный, умелый воин». Иные имена этого типа: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Одолан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(от глагола «одолеть»),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Шибан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(от «шибать», т.е. бить).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Лично я считаю, что эти имена, хотя они и славянские, правильные и интересные, не следует пропагандировать по причине их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одночленности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что не придает им славянского характера.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882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2799" y="321972"/>
            <a:ext cx="10791066" cy="6387921"/>
          </a:xfrm>
        </p:spPr>
        <p:txBody>
          <a:bodyPr>
            <a:normAutofit fontScale="85000" lnSpcReduction="20000"/>
          </a:bodyPr>
          <a:lstStyle/>
          <a:p>
            <a:r>
              <a:rPr lang="ru-RU" sz="2600" dirty="0"/>
              <a:t>Для изучения двучленных славянских имен я взяла подходящие двучленные имена учеников и учителей нашей школы. Их сравнительно мало! Вот эти имена: </a:t>
            </a:r>
          </a:p>
          <a:p>
            <a:pPr marL="0" indent="0">
              <a:buNone/>
            </a:pPr>
            <a:r>
              <a:rPr lang="ru-RU" sz="2600" b="1" dirty="0"/>
              <a:t> </a:t>
            </a:r>
            <a:endParaRPr lang="ru-RU" sz="2600" dirty="0"/>
          </a:p>
          <a:p>
            <a:r>
              <a:rPr lang="ru-RU" sz="2600" b="1" i="1" u="sng" dirty="0"/>
              <a:t>Владислава</a:t>
            </a:r>
            <a:r>
              <a:rPr lang="ru-RU" sz="2600" u="sng" dirty="0"/>
              <a:t> </a:t>
            </a:r>
            <a:r>
              <a:rPr lang="ru-RU" sz="2600" dirty="0"/>
              <a:t>(1 человек)— владеющая славой.</a:t>
            </a:r>
            <a:br>
              <a:rPr lang="ru-RU" sz="2600" dirty="0"/>
            </a:br>
            <a:r>
              <a:rPr lang="ru-RU" sz="2600" dirty="0"/>
              <a:t>Тоже значение имеет имя: </a:t>
            </a:r>
            <a:r>
              <a:rPr lang="ru-RU" sz="2600" dirty="0" err="1"/>
              <a:t>Володислав</a:t>
            </a:r>
            <a:r>
              <a:rPr lang="ru-RU" sz="2600" dirty="0"/>
              <a:t>. Сокращенное имя: Влад. Историческая личность: </a:t>
            </a:r>
            <a:r>
              <a:rPr lang="ru-RU" sz="2600" dirty="0" err="1"/>
              <a:t>Володислав</a:t>
            </a:r>
            <a:r>
              <a:rPr lang="ru-RU" sz="2600" dirty="0"/>
              <a:t> — сын Игоря Рюриковича.</a:t>
            </a:r>
            <a:br>
              <a:rPr lang="ru-RU" sz="2600" dirty="0"/>
            </a:br>
            <a:r>
              <a:rPr lang="ru-RU" sz="2600" dirty="0"/>
              <a:t>Владислава — женская форма имени Владислав.</a:t>
            </a:r>
            <a:br>
              <a:rPr lang="ru-RU" sz="2600" dirty="0"/>
            </a:br>
            <a:r>
              <a:rPr lang="ru-RU" sz="2600" dirty="0"/>
              <a:t>Сокращенное имя: Влада.</a:t>
            </a:r>
            <a:br>
              <a:rPr lang="ru-RU" sz="2600" dirty="0"/>
            </a:br>
            <a:r>
              <a:rPr lang="ru-RU" sz="2600" dirty="0"/>
              <a:t>Воислав — славный воин.</a:t>
            </a:r>
            <a:br>
              <a:rPr lang="ru-RU" sz="2600" dirty="0"/>
            </a:br>
            <a:r>
              <a:rPr lang="ru-RU" sz="2600" dirty="0"/>
              <a:t>Сокращенные имена: </a:t>
            </a:r>
            <a:r>
              <a:rPr lang="ru-RU" sz="2600" dirty="0" err="1"/>
              <a:t>Воило</a:t>
            </a:r>
            <a:r>
              <a:rPr lang="ru-RU" sz="2600" dirty="0"/>
              <a:t>, Воин. От этих имен произошли фамилии: </a:t>
            </a:r>
            <a:r>
              <a:rPr lang="ru-RU" sz="2600" dirty="0" err="1"/>
              <a:t>Воейков</a:t>
            </a:r>
            <a:r>
              <a:rPr lang="ru-RU" sz="2600" dirty="0"/>
              <a:t>, </a:t>
            </a:r>
            <a:r>
              <a:rPr lang="ru-RU" sz="2600" dirty="0" err="1"/>
              <a:t>Войников</a:t>
            </a:r>
            <a:r>
              <a:rPr lang="ru-RU" sz="2600" dirty="0"/>
              <a:t>, Воинов. Историческая личность: Воин Васильевич — из рода Ярославских князей.</a:t>
            </a:r>
            <a:br>
              <a:rPr lang="ru-RU" sz="2600" dirty="0"/>
            </a:br>
            <a:r>
              <a:rPr lang="ru-RU" sz="2600" b="1" dirty="0"/>
              <a:t>         </a:t>
            </a:r>
            <a:endParaRPr lang="ru-RU" sz="2600" dirty="0"/>
          </a:p>
          <a:p>
            <a:r>
              <a:rPr lang="ru-RU" sz="2600" b="1" u="sng" dirty="0"/>
              <a:t> </a:t>
            </a:r>
            <a:r>
              <a:rPr lang="ru-RU" sz="2600" b="1" i="1" u="sng" dirty="0"/>
              <a:t>Вячеслав</a:t>
            </a:r>
            <a:r>
              <a:rPr lang="ru-RU" sz="2600" i="1" u="sng" dirty="0"/>
              <a:t> </a:t>
            </a:r>
            <a:r>
              <a:rPr lang="ru-RU" sz="2600" dirty="0"/>
              <a:t>(2 человека)— </a:t>
            </a:r>
            <a:r>
              <a:rPr lang="ru-RU" sz="2600" dirty="0" err="1"/>
              <a:t>наиславнейший</a:t>
            </a:r>
            <a:r>
              <a:rPr lang="ru-RU" sz="2600" dirty="0"/>
              <a:t>, самый славный.</a:t>
            </a:r>
            <a:br>
              <a:rPr lang="ru-RU" sz="2600" dirty="0"/>
            </a:br>
            <a:r>
              <a:rPr lang="ru-RU" sz="2600" dirty="0"/>
              <a:t>Тоже значение имеет имя: </a:t>
            </a:r>
            <a:r>
              <a:rPr lang="ru-RU" sz="2600" dirty="0" err="1"/>
              <a:t>Вацслав</a:t>
            </a:r>
            <a:r>
              <a:rPr lang="ru-RU" sz="2600" dirty="0"/>
              <a:t>, </a:t>
            </a:r>
            <a:r>
              <a:rPr lang="ru-RU" sz="2600" dirty="0" err="1"/>
              <a:t>Вышеслав</a:t>
            </a:r>
            <a:r>
              <a:rPr lang="ru-RU" sz="2600" dirty="0"/>
              <a:t>. От этих имен произошли фамилии: </a:t>
            </a:r>
            <a:r>
              <a:rPr lang="ru-RU" sz="2600" dirty="0" err="1"/>
              <a:t>Вышеславцев</a:t>
            </a:r>
            <a:r>
              <a:rPr lang="ru-RU" sz="2600" dirty="0"/>
              <a:t>, Вячеславлев, Вячеславов. Историческая личность: Вячеслав Владимирович — князь Смоленский, </a:t>
            </a:r>
            <a:r>
              <a:rPr lang="ru-RU" sz="2600" dirty="0" err="1"/>
              <a:t>Туровский</a:t>
            </a:r>
            <a:r>
              <a:rPr lang="ru-RU" sz="2600" dirty="0"/>
              <a:t>, </a:t>
            </a:r>
            <a:r>
              <a:rPr lang="ru-RU" sz="2600" dirty="0" err="1"/>
              <a:t>Переяславский</a:t>
            </a:r>
            <a:r>
              <a:rPr lang="ru-RU" sz="2600" dirty="0"/>
              <a:t>, </a:t>
            </a:r>
            <a:r>
              <a:rPr lang="ru-RU" sz="2600" dirty="0" err="1"/>
              <a:t>Вышгородский</a:t>
            </a:r>
            <a:r>
              <a:rPr lang="ru-RU" sz="2600" dirty="0"/>
              <a:t>, великий князь Киевский.</a:t>
            </a:r>
            <a:br>
              <a:rPr lang="ru-RU" sz="2600" dirty="0"/>
            </a:br>
            <a:r>
              <a:rPr lang="ru-RU" sz="2600" dirty="0" err="1"/>
              <a:t>Вячко</a:t>
            </a:r>
            <a:r>
              <a:rPr lang="ru-RU" sz="2600" dirty="0"/>
              <a:t> — легендарная личность: </a:t>
            </a:r>
            <a:r>
              <a:rPr lang="ru-RU" sz="2600" dirty="0" err="1"/>
              <a:t>Вячко</a:t>
            </a:r>
            <a:r>
              <a:rPr lang="ru-RU" sz="2600" dirty="0"/>
              <a:t> — прародитель вятичей.</a:t>
            </a:r>
            <a:br>
              <a:rPr lang="ru-RU" sz="2600" dirty="0"/>
            </a:br>
            <a:endParaRPr lang="ru-RU" sz="26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068146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2799" y="386366"/>
            <a:ext cx="11048643" cy="5795493"/>
          </a:xfrm>
        </p:spPr>
        <p:txBody>
          <a:bodyPr/>
          <a:lstStyle/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Владимир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(1 человек) – владеющий миром.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Тоже значение имеет имя: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Володимер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От этого имени произошли фамилии: Владимиров, Владимирский, Володимеров, Володин, Володичев. Историческая личность: Владимир I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Святославич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Красное Солнышко — князь Новгородский, великий князь Киевский.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Владимира — женская форма имени Владимир.</a:t>
            </a:r>
          </a:p>
          <a:p>
            <a:pPr marL="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Людмила (1 человек)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– людям мила,  женская форма имени Людмил.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Историческая личность: Людмила — чешская княгиня.</a:t>
            </a:r>
          </a:p>
          <a:p>
            <a:pPr marL="0" indent="0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          Светлана (1 человек)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– светлая, чистая душой. Женская форма имени Светлан.</a:t>
            </a:r>
          </a:p>
          <a:p>
            <a:pPr marL="0" indent="0"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65027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191386"/>
            <a:ext cx="8463617" cy="1127052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РОДНОЕ ИМЯ — ДУША НАРОДА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89098" y="734096"/>
            <a:ext cx="11227981" cy="5943151"/>
          </a:xfrm>
        </p:spPr>
        <p:txBody>
          <a:bodyPr>
            <a:normAutofit/>
          </a:bodyPr>
          <a:lstStyle/>
          <a:p>
            <a:pPr lvl="1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Душа  народа воплощена в его языке и в именах. Удивительные имена носили наши предки.  Они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придавали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их владельцам радость и вдохновение, доблесть и могущество, любовь, обаяние, здоровье.</a:t>
            </a:r>
          </a:p>
          <a:p>
            <a:pPr lvl="1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Безусловно, имена людей несут в себе значимую часть культуры и традиции всего народа. </a:t>
            </a:r>
          </a:p>
          <a:p>
            <a:pPr marL="0" indent="0">
              <a:buNone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    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Имена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состоящие из двух слов, имели свой глубокий смысл 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   		   произношение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К сожалению, сегодня славяне уже не понимают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   	   значения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своих имен. Хуже всего, однако,  то, что имен этих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	  	   становится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все меньше. На сегодняшний день в России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 	  	  	   	   славянскими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именами называют лишь 5% детей, что, безусловно,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	 	   обедняет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и так скудную славянскую культуру.</a:t>
            </a:r>
          </a:p>
          <a:p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8249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2799" y="283336"/>
            <a:ext cx="9876666" cy="57580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3200" b="1" u="sng" dirty="0">
                <a:solidFill>
                  <a:schemeClr val="accent2">
                    <a:lumMod val="75000"/>
                  </a:schemeClr>
                </a:solidFill>
              </a:rPr>
              <a:t>5.Литература.</a:t>
            </a:r>
            <a:endParaRPr lang="ru-RU" sz="32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2800" dirty="0"/>
              <a:t>К. </a:t>
            </a:r>
            <a:r>
              <a:rPr lang="ru-RU" sz="2800" dirty="0" err="1"/>
              <a:t>Боровчак</a:t>
            </a:r>
            <a:r>
              <a:rPr lang="ru-RU" sz="2800" dirty="0"/>
              <a:t>. Статья «Двучленные славянские имена»</a:t>
            </a:r>
          </a:p>
          <a:p>
            <a:r>
              <a:rPr lang="ru-RU" sz="2800" dirty="0"/>
              <a:t>Г. Лозко. «Славянский именослов»</a:t>
            </a:r>
          </a:p>
          <a:p>
            <a:r>
              <a:rPr lang="ru-RU" sz="2800" dirty="0"/>
              <a:t>Д. Филимонов. «К вопросу о славянских именах»</a:t>
            </a:r>
          </a:p>
          <a:p>
            <a:r>
              <a:rPr lang="ru-RU" sz="2800" dirty="0"/>
              <a:t>Д. Ш. Чирков. «Смысловые корни славянских личных имен»</a:t>
            </a:r>
          </a:p>
          <a:p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9824614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12799" y="1455312"/>
            <a:ext cx="8463619" cy="26401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6000" b="1" i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sz="6000" b="1" i="1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729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2799" y="231820"/>
            <a:ext cx="10185759" cy="6375042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b="1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Аннотация.</a:t>
            </a:r>
            <a:endParaRPr lang="ru-RU" sz="2400" u="sng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Выбор темы 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«Двучленные славянские имена»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обусловлен моим интересом к исчезающим  двучленным старославянским  именам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Почему старославянским? Потому что именно двучленные имена являются наиболее архаичными, наиболее типичными и имеющими большое отношение к древней славянской культуре.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          Именно поэтому данная тема явилась источником для исследовательской работы.</a:t>
            </a:r>
          </a:p>
          <a:p>
            <a:pPr marL="0" indent="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   В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своей работе я акцентирую свое  внимание на три главных вопроса: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1. Славянские имена и их изобилие.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2. Процесс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акультурации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3. Виды славянских имен на Руси.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9128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2799" y="103031"/>
            <a:ext cx="10855460" cy="6490952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	Объект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исследования: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историко-лингвистическое исследование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	Предмет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исследования: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славянские двучленные имена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	Цель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исследования: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доказать с точки зрения словообразования, что имена, состоящие из двух слов, имеют свой глубокий смысл и произношение. </a:t>
            </a:r>
          </a:p>
          <a:p>
            <a:pPr marL="0" indent="0"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	Гипотеза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имя человека определяет  его образ, служит  оберегом и предзнаменованием, во многом определяющее его судьбу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	Задачи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исследования: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-проанализировать литературу по данной теме;</a:t>
            </a:r>
          </a:p>
          <a:p>
            <a:pPr marL="0" indent="0"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-изучить вопрос «Образование славянских двучленных имен»;</a:t>
            </a:r>
          </a:p>
          <a:p>
            <a:pPr marL="0" indent="0"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-провести практическую работу «Значение двучленных имен учащихся и учителей школы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»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	Методы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исследования: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-Поисковый метод 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с использованием научной и учебной литературы, Интернета;</a:t>
            </a:r>
          </a:p>
          <a:p>
            <a:pPr marL="0" indent="0">
              <a:buNone/>
            </a:pP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-Исследовательский метод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2200" b="1" dirty="0" smtClean="0">
                <a:latin typeface="Times New Roman" pitchFamily="18" charset="0"/>
                <a:cs typeface="Times New Roman" pitchFamily="18" charset="0"/>
              </a:rPr>
              <a:t>	Практический </a:t>
            </a: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метод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0" indent="0">
              <a:buNone/>
            </a:pP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-словообразовательный разбор славянских двучленных имен учеников и учителей школы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090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2799" y="296214"/>
            <a:ext cx="10559246" cy="5745149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b="1" u="sng" dirty="0" smtClean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Содержание</a:t>
            </a:r>
            <a:r>
              <a:rPr lang="ru-RU" sz="2400" b="1" u="sng" dirty="0">
                <a:solidFill>
                  <a:schemeClr val="accent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2400" dirty="0">
              <a:solidFill>
                <a:schemeClr val="accent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1.Введение.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2.Теоретическая часть.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Раздел 1.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Славянские имена и их изобилие.</a:t>
            </a:r>
          </a:p>
          <a:p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Раздел 2.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Процесс </a:t>
            </a:r>
            <a:r>
              <a:rPr lang="ru-RU" sz="2400" dirty="0" err="1">
                <a:latin typeface="Times New Roman" pitchFamily="18" charset="0"/>
                <a:cs typeface="Times New Roman" pitchFamily="18" charset="0"/>
              </a:rPr>
              <a:t>акультирации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3. Практическая часть.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Раздел 1.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Виды славянских имен.</a:t>
            </a:r>
          </a:p>
          <a:p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4.Заключение.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Родное имя – душа народа.</a:t>
            </a:r>
          </a:p>
          <a:p>
            <a:r>
              <a:rPr lang="ru-RU" sz="2400" b="1" u="sng" dirty="0">
                <a:latin typeface="Times New Roman" pitchFamily="18" charset="0"/>
                <a:cs typeface="Times New Roman" pitchFamily="18" charset="0"/>
              </a:rPr>
              <a:t>5.Литература.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783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18977" y="701750"/>
            <a:ext cx="10526232" cy="6156250"/>
          </a:xfrm>
        </p:spPr>
        <p:txBody>
          <a:bodyPr>
            <a:normAutofit lnSpcReduction="10000"/>
          </a:bodyPr>
          <a:lstStyle/>
          <a:p>
            <a:r>
              <a:rPr lang="ru-RU" sz="2800" b="1" u="sng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Введение</a:t>
            </a:r>
            <a:r>
              <a:rPr lang="ru-RU" sz="2800" b="1" dirty="0" smtClean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работа — об исчезающих двучленных старославянских именах. Почему старославянских? Потому что именно двучленные имена являются наиболее архаичными, наиболее типичными и имеющими большое отношение к древней славянской общности.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Имена, состоящие из двух слов, имели свой глубокий смысл и произношение. К сожалению, сегодня славяне уже не понимают значения своих имен. Хуже всего, однако,  то, что имен этих становится все меньше. </a:t>
            </a:r>
          </a:p>
          <a:p>
            <a:pPr marL="457200" lvl="1" indent="0">
              <a:buNone/>
            </a:pP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Поэтому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своей работой я хочу показать, как  имена создают систему, которая, выделяясь из всего языка некоторыми специфическими чертами, составляет одновременно часть традиции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обычаев </a:t>
            </a:r>
            <a:r>
              <a:rPr lang="ru-RU" sz="2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славянского общества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». Эта великолепная традиция права и обычаев присутствует одинаково во всех славянских странах по причине общего происхождения и общего этнического начала.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13446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2799" y="574158"/>
            <a:ext cx="9585843" cy="6549656"/>
          </a:xfrm>
        </p:spPr>
        <p:txBody>
          <a:bodyPr>
            <a:normAutofit/>
          </a:bodyPr>
          <a:lstStyle/>
          <a:p>
            <a:pPr fontAlgn="base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Причиной исчезновения большинства славянских имен является процесс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акультурации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сразу после распада славянской общности, то есть прежде чем славянские племена попали под влияние чуждых культур, языческая традиция и обычаи не позволяли членам племенной общности, а тем более правящей элите, отступать от канона двучленного имени (600 — 1000 года нашей эры). Ребенок становился членом общества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(племени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государства), когда переходил под мужскую опеку в возрасте 7 лет. Во время обряда инициации выбиралось новое имя, а старое имя, данное независимо от пола, под влиянием чувств и импульса матери, подлежало забвению. Новое осмысленное имя должно было соответствовать характеру ребенка либо качествам, которые хотели бы в нем видеть родители, например: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Богумил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пусть будет мил богу,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Гостерад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пусть будет отличаться гостеприимством,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Мстислав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пусть будет славен местью над врагами.</a:t>
            </a:r>
          </a:p>
          <a:p>
            <a:pPr fontAlgn="base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583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46567" y="170121"/>
            <a:ext cx="10717619" cy="6687879"/>
          </a:xfrm>
        </p:spPr>
        <p:txBody>
          <a:bodyPr>
            <a:no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Благодаря лексическим составляющим двучленных имен, сохраненных обычаями и традицией, мы многое узнаем о культуре и системе ценностей наших предков. Вот примеры из различных сфер жизни: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Положительные ценности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(добро-, любо-, мило-, радо-) —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Доброгост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Любомир,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Радомир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Милострый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Отрицательные ценности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не-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—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Немир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Нерад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Смысл познания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(мысли-, -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мысл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-вид) —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Мыслибор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Гостевид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Болемысл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Общественное устройство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(держи-,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гради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влади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-) —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Держикрай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Градислав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Владимир.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Гостеприимство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(-гост) —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Любогост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Доброгост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Радогост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Военная организация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(-полк, вой-) — Святополк, Воислав.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Боевая готовность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(буди-,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креси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-) —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Будивой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Кресислав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Борьба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(бори-, рати-) —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Боригнев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Ратибор.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Достоинства воина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(свято-, яро-,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пако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-) —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Святомир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Ярослав,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Пакослав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Честь, слава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(чти-, -слав) —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Чтибор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Томислав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Болеслав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Семья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брато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-, -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стрый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сестро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-) —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Братомил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Желистрый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Сестромил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Собственность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(семи-) —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Семемысл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Семавит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Вера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(бог-, -бог) — Богуслав,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Хвалибог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Молибог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Богухвал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778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82920" y="609600"/>
            <a:ext cx="8463617" cy="13208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СЛАВЯНСКИХ ИМЕН В РОССИИ.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2800" y="1930400"/>
            <a:ext cx="8463619" cy="3880773"/>
          </a:xfrm>
        </p:spPr>
        <p:txBody>
          <a:bodyPr/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России, как и в других славянских странах, выступают три различающихся морфологических типа имен.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99541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233916"/>
            <a:ext cx="8463617" cy="1696484"/>
          </a:xfrm>
        </p:spPr>
        <p:txBody>
          <a:bodyPr>
            <a:normAutofit/>
          </a:bodyPr>
          <a:lstStyle/>
          <a:p>
            <a:pPr algn="ctr"/>
            <a:r>
              <a:rPr lang="ru-RU" b="1" u="sng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тип — двучленные имена.</a:t>
            </a:r>
            <a:r>
              <a:rPr lang="ru-RU" u="sng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u="sng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u="sng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12799" y="1233378"/>
            <a:ext cx="9798494" cy="5954232"/>
          </a:xfrm>
        </p:spPr>
        <p:txBody>
          <a:bodyPr>
            <a:normAutofit fontScale="92500" lnSpcReduction="10000"/>
          </a:bodyPr>
          <a:lstStyle/>
          <a:p>
            <a:pPr fontAlgn="base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Основные, древнейшие и самые правильные. Они состоят из двух находящихся между собой в определенном синтаксическом и смысловом отношении слов.</a:t>
            </a:r>
          </a:p>
          <a:p>
            <a:pPr fontAlgn="base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России в период Средневековья имен такого типа использовалось около шестисот. Однако с момента принятия христианства они постепенно заменялись приходившими с Запада иудейско-христианскими именами,  в конце концов на рубеже XV-XVI веков были почти полностью вытеснены.</a:t>
            </a:r>
          </a:p>
          <a:p>
            <a:pPr fontAlgn="base"/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XVIII веке в России употребительность славянских двучленных имен продолжает падать. Ситуация изменяется в XIX веке в связи с интересом к прошлому России. Начинают появляться календари славянских имен, хотя вместе с ними начинают появляться ошибочные, искаженные формы славянских имен (например, вместо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Семовита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появился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Земовит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и гибридные формы — полученные из христианских имен с прибавлением второго славянского члена, например: Ян —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Янислав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Юлиан —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Юлислав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Воскрешению некоторых старых славянских имен способствовала также романтическая литература, изобилующая старорусскими мотивами с подлинными старославянскими именами.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81363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1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ветящийся край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Тема1" id="{6AE0CDE8-6BCB-4CCD-8B9A-00E45D56F1AC}" vid="{8E248337-8B5E-47EC-B597-3C77403280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178</TotalTime>
  <Words>693</Words>
  <Application>Microsoft Office PowerPoint</Application>
  <PresentationFormat>Произвольный</PresentationFormat>
  <Paragraphs>63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Тема1</vt:lpstr>
      <vt:lpstr>  Муниципальная  Конференция исследовательских и проектных работ «Золотое перо»    Исследовательская работа   «Двучленные славянские имена»       Автор работы:  Кулик Кристина Александровна, 9 класс Руководитель: Дубровская Наталья Андреевна, учитель русского языка и литературы.         2016-2017 уч. год.              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ВИДЫ СЛАВЯНСКИХ ИМЕН В РОССИИ. </vt:lpstr>
      <vt:lpstr>Первый тип — двучленные имена. </vt:lpstr>
      <vt:lpstr>Второй тип — формы имен, происходящие от двучленных имен.  </vt:lpstr>
      <vt:lpstr>Третий тип — простые имена.  </vt:lpstr>
      <vt:lpstr>Презентация PowerPoint</vt:lpstr>
      <vt:lpstr>Презентация PowerPoint</vt:lpstr>
      <vt:lpstr>РОДНОЕ ИМЯ — ДУША НАРОДА 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Александр Кулик</dc:creator>
  <cp:lastModifiedBy>Школа3</cp:lastModifiedBy>
  <cp:revision>16</cp:revision>
  <dcterms:created xsi:type="dcterms:W3CDTF">2017-01-19T12:32:58Z</dcterms:created>
  <dcterms:modified xsi:type="dcterms:W3CDTF">2017-02-02T10:36:30Z</dcterms:modified>
</cp:coreProperties>
</file>