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0" r:id="rId4"/>
    <p:sldId id="266" r:id="rId5"/>
    <p:sldId id="267" r:id="rId6"/>
    <p:sldId id="268" r:id="rId7"/>
    <p:sldId id="269" r:id="rId8"/>
    <p:sldId id="270" r:id="rId9"/>
    <p:sldId id="276" r:id="rId10"/>
    <p:sldId id="272" r:id="rId11"/>
    <p:sldId id="273" r:id="rId12"/>
    <p:sldId id="274" r:id="rId13"/>
    <p:sldId id="275" r:id="rId14"/>
    <p:sldId id="277" r:id="rId15"/>
    <p:sldId id="279" r:id="rId16"/>
    <p:sldId id="280" r:id="rId17"/>
    <p:sldId id="281" r:id="rId18"/>
    <p:sldId id="282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4" r:id="rId27"/>
    <p:sldId id="293" r:id="rId28"/>
    <p:sldId id="292" r:id="rId29"/>
    <p:sldId id="298" r:id="rId30"/>
    <p:sldId id="297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FF00"/>
    <a:srgbClr val="009900"/>
    <a:srgbClr val="FF6600"/>
    <a:srgbClr val="FF33CC"/>
    <a:srgbClr val="00FF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4" autoAdjust="0"/>
    <p:restoredTop sz="94660"/>
  </p:normalViewPr>
  <p:slideViewPr>
    <p:cSldViewPr>
      <p:cViewPr varScale="1">
        <p:scale>
          <a:sx n="109" d="100"/>
          <a:sy n="109" d="100"/>
        </p:scale>
        <p:origin x="178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77866-EF2C-430B-BDB6-9C3469625780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D0867-95DD-4D52-8D77-EAB43E81C5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1655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9241F-1537-4997-8CB1-C955DEB0F5F2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76FDF-0533-42F0-8036-B2C1AB6387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796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F8BB6-9874-4406-9F29-EA8D20128F44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014FF-0AB3-47C2-B00E-FBCC09E6D9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846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D4DA7-574B-4FA5-A8B1-8A345A3CB9D9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25215-847D-4AEA-8D4B-A07B03F1AF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8745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73930-1AC7-49DB-B31E-79CCF8DDEACC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141CC-A7D6-476F-8861-9C3546941A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41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9E7C9-FB72-4924-A329-9633A747BD99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7F910-F913-465D-92BC-ACCE54271E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538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54D18-0EE4-4355-AA10-F3ED1F89CF06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44D29-E6B9-45CA-ABAB-9FC681278C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428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CA478-4F34-4A0F-BF57-451283831AC2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B6BA3-62D6-4655-B4E1-0E68632CCA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74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1B147-6078-41E3-BAC4-085AAFFA54ED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038E7-306A-4BDF-8756-57D29B314C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544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D6660-DB95-45F3-A2E8-C5FA58084F5C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45E1D-3CA7-43B8-8086-5C26CEC99C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62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619C2-59EC-4D2F-BD99-3BAB81FBBE64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FD361-362D-4286-AD12-F24B42E6DA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104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799ED7-6AC5-4634-9115-608FE45E7998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81F64BF-96D4-475F-8A57-D9B94FCED43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hyperlink" Target="http://fotki.yandex.ru/users/tatyana2q8-medvedeva/view/341181/?page=9" TargetMode="External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p.arabseyes.com/upfiles/87d25173.jp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4406/mihtimak.84/0_757ec_fd148bfa_XL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esent-m.ru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novigodpozdrav.ru/shablony-dlya-shkolnoi-gazety.html" TargetMode="External"/><Relationship Id="rId12" Type="http://schemas.openxmlformats.org/officeDocument/2006/relationships/hyperlink" Target="http://poiskm.ru/song/389356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ree-lance.ru/users/salllka/viewproj.php?prjid=2019281" TargetMode="External"/><Relationship Id="rId11" Type="http://schemas.openxmlformats.org/officeDocument/2006/relationships/hyperlink" Target="http://mga.ucoz.ru/" TargetMode="External"/><Relationship Id="rId5" Type="http://schemas.openxmlformats.org/officeDocument/2006/relationships/hyperlink" Target="http://www.stihi.ru/2010/11/08/3313" TargetMode="External"/><Relationship Id="rId10" Type="http://schemas.openxmlformats.org/officeDocument/2006/relationships/hyperlink" Target="http://adamsnotes.net/?p=3433" TargetMode="External"/><Relationship Id="rId4" Type="http://schemas.openxmlformats.org/officeDocument/2006/relationships/hyperlink" Target="http://www.ivanpobeda.com/" TargetMode="External"/><Relationship Id="rId9" Type="http://schemas.openxmlformats.org/officeDocument/2006/relationships/hyperlink" Target="http://jpuz.ru/puzzle_go.asp?id=1248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814/89635038.61e/0_6fbfe_909f7aa8_XL" TargetMode="External"/><Relationship Id="rId7" Type="http://schemas.openxmlformats.org/officeDocument/2006/relationships/image" Target="../media/image11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hyperlink" Target="http://s10.rimg.info/3096ae6f0874187d6350f100487e6f23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" descr="осветл радуг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7475" y="0"/>
            <a:ext cx="9297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1" descr="IvtB5NRp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6975" y="44450"/>
            <a:ext cx="6759575" cy="675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" name="WordArt 1"/>
          <p:cNvSpPr>
            <a:spLocks noChangeArrowheads="1" noChangeShapeType="1" noTextEdit="1"/>
          </p:cNvSpPr>
          <p:nvPr/>
        </p:nvSpPr>
        <p:spPr bwMode="auto">
          <a:xfrm>
            <a:off x="3563938" y="801688"/>
            <a:ext cx="3825875" cy="9715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44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Constantia" panose="02030602050306030303" pitchFamily="18" charset="0"/>
              </a:rPr>
              <a:t>В гостях</a:t>
            </a:r>
          </a:p>
        </p:txBody>
      </p:sp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3635375" y="1612900"/>
            <a:ext cx="3819525" cy="10953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44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Constantia" panose="02030602050306030303" pitchFamily="18" charset="0"/>
              </a:rPr>
              <a:t>у сказки.</a:t>
            </a:r>
          </a:p>
        </p:txBody>
      </p:sp>
      <p:sp>
        <p:nvSpPr>
          <p:cNvPr id="2054" name="Прямоугольник 5"/>
          <p:cNvSpPr>
            <a:spLocks noChangeArrowheads="1"/>
          </p:cNvSpPr>
          <p:nvPr/>
        </p:nvSpPr>
        <p:spPr bwMode="auto">
          <a:xfrm>
            <a:off x="5364163" y="573246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>
                <a:latin typeface="+mj-lt"/>
                <a:ea typeface="+mj-ea"/>
                <a:cs typeface="+mj-cs"/>
              </a:rPr>
              <a:t/>
            </a:r>
            <a:br>
              <a:rPr lang="ru-RU" sz="4400"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11267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 rot="370383">
            <a:off x="2433773" y="33849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10" dirty="0">
                <a:ln w="9525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ungsuhChe"/>
                <a:ea typeface="GungsuhChe"/>
                <a:cs typeface="+mn-cs"/>
              </a:rPr>
              <a:t>Спасите!   Нас съел серый волк ...</a:t>
            </a:r>
          </a:p>
        </p:txBody>
      </p:sp>
      <p:sp>
        <p:nvSpPr>
          <p:cNvPr id="5" name="TextBox 4"/>
          <p:cNvSpPr txBox="1"/>
          <p:nvPr/>
        </p:nvSpPr>
        <p:spPr>
          <a:xfrm rot="299868">
            <a:off x="2411760" y="4509120"/>
            <a:ext cx="417646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Che" pitchFamily="49" charset="-127"/>
                <a:ea typeface="GungsuhChe" pitchFamily="49" charset="-127"/>
                <a:cs typeface="+mn-cs"/>
              </a:rPr>
              <a:t>Козлята из сказки «Волк и семеро козлят».</a:t>
            </a:r>
          </a:p>
        </p:txBody>
      </p:sp>
      <p:sp>
        <p:nvSpPr>
          <p:cNvPr id="6" name="Прямоугольник 5"/>
          <p:cNvSpPr/>
          <p:nvPr/>
        </p:nvSpPr>
        <p:spPr>
          <a:xfrm rot="272505">
            <a:off x="3275856" y="1700808"/>
            <a:ext cx="338437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ungsuhChe" pitchFamily="49" charset="-127"/>
                <a:ea typeface="GungsuhChe" pitchFamily="49" charset="-127"/>
                <a:cs typeface="+mn-cs"/>
              </a:rPr>
              <a:t>ТЕЛЕГРАММА</a:t>
            </a:r>
          </a:p>
        </p:txBody>
      </p:sp>
      <p:pic>
        <p:nvPicPr>
          <p:cNvPr id="11271" name="Picture 2" descr="C:\Users\Кобра\Downloads\99px_ru_avatar_11411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5022850"/>
            <a:ext cx="1455738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>
                <a:latin typeface="+mj-lt"/>
                <a:ea typeface="+mj-ea"/>
                <a:cs typeface="+mj-cs"/>
              </a:rPr>
              <a:t/>
            </a:r>
            <a:br>
              <a:rPr lang="ru-RU" sz="4400"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12291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 rot="370383">
            <a:off x="2433773" y="324641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10" dirty="0">
                <a:ln w="9525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ungsuhChe"/>
                <a:ea typeface="GungsuhChe"/>
                <a:cs typeface="+mn-cs"/>
              </a:rPr>
              <a:t>Очень расстроена. Нечаянно разбила яичко …</a:t>
            </a:r>
          </a:p>
        </p:txBody>
      </p:sp>
      <p:sp>
        <p:nvSpPr>
          <p:cNvPr id="5" name="TextBox 4"/>
          <p:cNvSpPr txBox="1"/>
          <p:nvPr/>
        </p:nvSpPr>
        <p:spPr>
          <a:xfrm rot="299868">
            <a:off x="2411760" y="4647620"/>
            <a:ext cx="417646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Che" pitchFamily="49" charset="-127"/>
                <a:ea typeface="GungsuhChe" pitchFamily="49" charset="-127"/>
                <a:cs typeface="+mn-cs"/>
              </a:rPr>
              <a:t>Мышка из сказки «Курочка ряба».</a:t>
            </a:r>
          </a:p>
        </p:txBody>
      </p:sp>
      <p:sp>
        <p:nvSpPr>
          <p:cNvPr id="6" name="Прямоугольник 5"/>
          <p:cNvSpPr/>
          <p:nvPr/>
        </p:nvSpPr>
        <p:spPr>
          <a:xfrm rot="272505">
            <a:off x="3275856" y="1700808"/>
            <a:ext cx="338437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ungsuhChe" pitchFamily="49" charset="-127"/>
                <a:ea typeface="GungsuhChe" pitchFamily="49" charset="-127"/>
                <a:cs typeface="+mn-cs"/>
              </a:rPr>
              <a:t>ТЕЛЕГРАММА</a:t>
            </a:r>
          </a:p>
        </p:txBody>
      </p:sp>
      <p:pic>
        <p:nvPicPr>
          <p:cNvPr id="12295" name="Picture 2" descr="C:\Users\Кобра\Downloads\99px_ru_avatar_11411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5016500"/>
            <a:ext cx="1366837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>
                <a:latin typeface="+mj-lt"/>
                <a:ea typeface="+mj-ea"/>
                <a:cs typeface="+mj-cs"/>
              </a:rPr>
              <a:t/>
            </a:r>
            <a:br>
              <a:rPr lang="ru-RU" sz="4400"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13315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 rot="370383">
            <a:off x="2433773" y="324641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10" dirty="0">
                <a:ln w="9525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ungsuhChe"/>
                <a:ea typeface="GungsuhChe"/>
                <a:cs typeface="+mn-cs"/>
              </a:rPr>
              <a:t>Прибыть на праздник не могу, от меня сбежали брюки.</a:t>
            </a:r>
          </a:p>
        </p:txBody>
      </p:sp>
      <p:sp>
        <p:nvSpPr>
          <p:cNvPr id="5" name="TextBox 4"/>
          <p:cNvSpPr txBox="1"/>
          <p:nvPr/>
        </p:nvSpPr>
        <p:spPr>
          <a:xfrm rot="299868">
            <a:off x="2411760" y="4647620"/>
            <a:ext cx="417646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Che" pitchFamily="49" charset="-127"/>
                <a:ea typeface="GungsuhChe" pitchFamily="49" charset="-127"/>
                <a:cs typeface="+mn-cs"/>
              </a:rPr>
              <a:t>Грязнуля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Che" pitchFamily="49" charset="-127"/>
                <a:ea typeface="GungsuhChe" pitchFamily="49" charset="-127"/>
                <a:cs typeface="+mn-cs"/>
              </a:rPr>
              <a:t> из сказки «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Che" pitchFamily="49" charset="-127"/>
                <a:ea typeface="GungsuhChe" pitchFamily="49" charset="-127"/>
                <a:cs typeface="+mn-cs"/>
              </a:rPr>
              <a:t>Мойдодыр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Che" pitchFamily="49" charset="-127"/>
                <a:ea typeface="GungsuhChe" pitchFamily="49" charset="-127"/>
                <a:cs typeface="+mn-cs"/>
              </a:rPr>
              <a:t>». </a:t>
            </a:r>
          </a:p>
        </p:txBody>
      </p:sp>
      <p:sp>
        <p:nvSpPr>
          <p:cNvPr id="6" name="Прямоугольник 5"/>
          <p:cNvSpPr/>
          <p:nvPr/>
        </p:nvSpPr>
        <p:spPr>
          <a:xfrm rot="272505">
            <a:off x="3275856" y="1700808"/>
            <a:ext cx="338437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ungsuhChe" pitchFamily="49" charset="-127"/>
                <a:ea typeface="GungsuhChe" pitchFamily="49" charset="-127"/>
                <a:cs typeface="+mn-cs"/>
              </a:rPr>
              <a:t>ТЕЛЕГРАММА</a:t>
            </a:r>
          </a:p>
        </p:txBody>
      </p:sp>
      <p:pic>
        <p:nvPicPr>
          <p:cNvPr id="13319" name="Picture 2" descr="C:\Users\Кобра\Downloads\99px_ru_avatar_11411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5016500"/>
            <a:ext cx="1366837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>
                <a:latin typeface="+mj-lt"/>
                <a:ea typeface="+mj-ea"/>
                <a:cs typeface="+mj-cs"/>
              </a:rPr>
              <a:t/>
            </a:r>
            <a:br>
              <a:rPr lang="ru-RU" sz="4400"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14339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 rot="370383">
            <a:off x="2221388" y="3342713"/>
            <a:ext cx="4850763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10" dirty="0">
                <a:ln w="9525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ungsuhChe"/>
                <a:ea typeface="GungsuhChe"/>
                <a:cs typeface="+mn-cs"/>
              </a:rPr>
              <a:t>Пришлите, пожалуйста , капли.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10" dirty="0">
                <a:ln w="9525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ungsuhChe"/>
                <a:ea typeface="GungsuhChe"/>
                <a:cs typeface="+mn-cs"/>
              </a:rPr>
              <a:t>Мы лягушками нынче объелись,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10" dirty="0">
                <a:ln w="9525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ungsuhChe"/>
                <a:ea typeface="GungsuhChe"/>
                <a:cs typeface="+mn-cs"/>
              </a:rPr>
              <a:t>И у нас животы разболелись !!!  </a:t>
            </a:r>
          </a:p>
        </p:txBody>
      </p:sp>
      <p:sp>
        <p:nvSpPr>
          <p:cNvPr id="5" name="TextBox 4"/>
          <p:cNvSpPr txBox="1"/>
          <p:nvPr/>
        </p:nvSpPr>
        <p:spPr>
          <a:xfrm rot="299868">
            <a:off x="2411760" y="4647620"/>
            <a:ext cx="417646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Che" pitchFamily="49" charset="-127"/>
                <a:ea typeface="GungsuhChe" pitchFamily="49" charset="-127"/>
                <a:cs typeface="+mn-cs"/>
              </a:rPr>
              <a:t>Цапли из сказки «Телефон».</a:t>
            </a:r>
          </a:p>
        </p:txBody>
      </p:sp>
      <p:sp>
        <p:nvSpPr>
          <p:cNvPr id="6" name="Прямоугольник 5"/>
          <p:cNvSpPr/>
          <p:nvPr/>
        </p:nvSpPr>
        <p:spPr>
          <a:xfrm rot="272505">
            <a:off x="3275856" y="1700808"/>
            <a:ext cx="338437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ungsuhChe" pitchFamily="49" charset="-127"/>
                <a:ea typeface="GungsuhChe" pitchFamily="49" charset="-127"/>
                <a:cs typeface="+mn-cs"/>
              </a:rPr>
              <a:t>ТЕЛЕГРАММА</a:t>
            </a:r>
          </a:p>
        </p:txBody>
      </p:sp>
      <p:pic>
        <p:nvPicPr>
          <p:cNvPr id="14343" name="Picture 2" descr="C:\Users\Кобра\Downloads\99px_ru_avatar_11411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5016500"/>
            <a:ext cx="1366837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60350"/>
            <a:ext cx="6796088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339933"/>
                </a:solidFill>
                <a:latin typeface="Comic Sans MS" pitchFamily="66" charset="0"/>
                <a:cs typeface="+mn-cs"/>
              </a:rPr>
              <a:t>Доскажи имя литературного героя.</a:t>
            </a:r>
          </a:p>
        </p:txBody>
      </p:sp>
      <p:pic>
        <p:nvPicPr>
          <p:cNvPr id="15364" name="Picture 12" descr="http://ra.foto.radikal.ru/0707/68/797f21ca6f0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24174">
            <a:off x="0" y="3141663"/>
            <a:ext cx="2808288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3" descr="http://www.ladamedelabcd.fr/HALLOWEEN%20GIF%2010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476250"/>
            <a:ext cx="2519362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5" descr="http://img-fotki.yandex.ru/get/5901/tatyana2q8-medvedeva.123/0_534bc_d8799164_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2997200"/>
            <a:ext cx="3074987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39975" y="2492375"/>
            <a:ext cx="2232025" cy="1965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+mn-cs"/>
              </a:rPr>
              <a:t>Домовёнок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+mn-cs"/>
              </a:rPr>
              <a:t>Баба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+mn-cs"/>
              </a:rPr>
              <a:t>Дядя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0" y="2636838"/>
            <a:ext cx="1728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33CC33"/>
                </a:solidFill>
                <a:latin typeface="Comic Sans MS" panose="030F0702030302020204" pitchFamily="66" charset="0"/>
              </a:rPr>
              <a:t>Кузя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67175" y="3284538"/>
            <a:ext cx="1584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33CC33"/>
                </a:solidFill>
                <a:latin typeface="Comic Sans MS" panose="030F0702030302020204" pitchFamily="66" charset="0"/>
              </a:rPr>
              <a:t>Яга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67175" y="3933825"/>
            <a:ext cx="17287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33CC33"/>
                </a:solidFill>
                <a:latin typeface="Comic Sans MS" panose="030F0702030302020204" pitchFamily="66" charset="0"/>
              </a:rPr>
              <a:t>Фёдор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39975" y="2492375"/>
            <a:ext cx="2232025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+mn-cs"/>
              </a:rPr>
              <a:t>Почтальон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+mn-cs"/>
              </a:rPr>
              <a:t>Крокодил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+mn-cs"/>
              </a:rPr>
              <a:t>Иванушка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0" y="2636838"/>
            <a:ext cx="1728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33CC33"/>
                </a:solidFill>
                <a:latin typeface="Comic Sans MS" panose="030F0702030302020204" pitchFamily="66" charset="0"/>
              </a:rPr>
              <a:t>Печкин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27538" y="3284538"/>
            <a:ext cx="1584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33CC33"/>
                </a:solidFill>
                <a:latin typeface="Comic Sans MS" panose="030F0702030302020204" pitchFamily="66" charset="0"/>
              </a:rPr>
              <a:t>Гена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27538" y="3933825"/>
            <a:ext cx="17287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33CC33"/>
                </a:solidFill>
                <a:latin typeface="Comic Sans MS" panose="030F0702030302020204" pitchFamily="66" charset="0"/>
              </a:rPr>
              <a:t>Дурачок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1050" y="2492375"/>
            <a:ext cx="2233613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+mn-cs"/>
              </a:rPr>
              <a:t>Кощей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+mn-cs"/>
              </a:rPr>
              <a:t>Железный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+mn-cs"/>
              </a:rPr>
              <a:t>Муха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51275" y="2636838"/>
            <a:ext cx="2520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33CC33"/>
                </a:solidFill>
                <a:latin typeface="Comic Sans MS" panose="030F0702030302020204" pitchFamily="66" charset="0"/>
              </a:rPr>
              <a:t>Бессмертный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67175" y="3284538"/>
            <a:ext cx="2089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33CC33"/>
                </a:solidFill>
                <a:latin typeface="Comic Sans MS" panose="030F0702030302020204" pitchFamily="66" charset="0"/>
              </a:rPr>
              <a:t>Дровосек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79838" y="3933825"/>
            <a:ext cx="2016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33CC33"/>
                </a:solidFill>
                <a:latin typeface="Comic Sans MS" panose="030F0702030302020204" pitchFamily="66" charset="0"/>
              </a:rPr>
              <a:t>Цокотуха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39975" y="2492375"/>
            <a:ext cx="2232025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+mn-cs"/>
              </a:rPr>
              <a:t>Пёс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+mn-cs"/>
              </a:rPr>
              <a:t>Черепаха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+mn-cs"/>
              </a:rPr>
              <a:t>Красная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95738" y="2636838"/>
            <a:ext cx="1728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33CC33"/>
                </a:solidFill>
                <a:latin typeface="Comic Sans MS" panose="030F0702030302020204" pitchFamily="66" charset="0"/>
              </a:rPr>
              <a:t>Шарик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84663" y="3284538"/>
            <a:ext cx="201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33CC33"/>
                </a:solidFill>
                <a:latin typeface="Comic Sans MS" panose="030F0702030302020204" pitchFamily="66" charset="0"/>
              </a:rPr>
              <a:t>Тортила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56100" y="3933825"/>
            <a:ext cx="17287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33CC33"/>
                </a:solidFill>
                <a:latin typeface="Comic Sans MS" panose="030F0702030302020204" pitchFamily="66" charset="0"/>
              </a:rPr>
              <a:t>Шапочка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1844824"/>
            <a:ext cx="7128792" cy="266429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Вопросы из сказок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20484" name="Picture 2" descr="http://img1.liveinternet.ru/images/attach/c/3/83/434/83434337_large_SMAYL_CHITAET_V_OCHKA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2924175"/>
            <a:ext cx="11811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4987193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2" descr="осветл радуга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0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619250" y="476250"/>
            <a:ext cx="6769100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400" b="1">
                <a:solidFill>
                  <a:srgbClr val="002060"/>
                </a:solidFill>
                <a:latin typeface="Monotype Corsiva" panose="03010101010201010101" pitchFamily="66" charset="0"/>
              </a:rPr>
              <a:t>О чём-то скрипит половица,</a:t>
            </a:r>
            <a:br>
              <a:rPr lang="ru-RU" altLang="ru-RU" sz="4400" b="1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altLang="ru-RU" sz="4400" b="1">
                <a:solidFill>
                  <a:srgbClr val="002060"/>
                </a:solidFill>
                <a:latin typeface="Monotype Corsiva" panose="03010101010201010101" pitchFamily="66" charset="0"/>
              </a:rPr>
              <a:t>И спице опять не спится,</a:t>
            </a:r>
            <a:br>
              <a:rPr lang="ru-RU" altLang="ru-RU" sz="4400" b="1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altLang="ru-RU" sz="4400" b="1">
                <a:solidFill>
                  <a:srgbClr val="002060"/>
                </a:solidFill>
                <a:latin typeface="Monotype Corsiva" panose="03010101010201010101" pitchFamily="66" charset="0"/>
              </a:rPr>
              <a:t>Присев на кровати подушки</a:t>
            </a:r>
            <a:br>
              <a:rPr lang="ru-RU" altLang="ru-RU" sz="4400" b="1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altLang="ru-RU" sz="4400" b="1">
                <a:solidFill>
                  <a:srgbClr val="002060"/>
                </a:solidFill>
                <a:latin typeface="Monotype Corsiva" panose="03010101010201010101" pitchFamily="66" charset="0"/>
              </a:rPr>
              <a:t>Уже навострили ушки …</a:t>
            </a:r>
            <a:br>
              <a:rPr lang="ru-RU" altLang="ru-RU" sz="4400" b="1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altLang="ru-RU" sz="4400" b="1">
                <a:solidFill>
                  <a:srgbClr val="002060"/>
                </a:solidFill>
                <a:latin typeface="Monotype Corsiva" panose="03010101010201010101" pitchFamily="66" charset="0"/>
              </a:rPr>
              <a:t>И сразу меняются лица,</a:t>
            </a:r>
            <a:br>
              <a:rPr lang="ru-RU" altLang="ru-RU" sz="4400" b="1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altLang="ru-RU" sz="4400" b="1">
                <a:solidFill>
                  <a:srgbClr val="002060"/>
                </a:solidFill>
                <a:latin typeface="Monotype Corsiva" panose="03010101010201010101" pitchFamily="66" charset="0"/>
              </a:rPr>
              <a:t>Меняются звуки и краски ...</a:t>
            </a:r>
            <a:br>
              <a:rPr lang="ru-RU" altLang="ru-RU" sz="4400" b="1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altLang="ru-RU" sz="4400" b="1">
                <a:solidFill>
                  <a:srgbClr val="002060"/>
                </a:solidFill>
                <a:latin typeface="Monotype Corsiva" panose="03010101010201010101" pitchFamily="66" charset="0"/>
              </a:rPr>
              <a:t>Тихонько скрипит половица.</a:t>
            </a:r>
            <a:br>
              <a:rPr lang="ru-RU" altLang="ru-RU" sz="4400" b="1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altLang="ru-RU" sz="4400" b="1">
                <a:solidFill>
                  <a:srgbClr val="002060"/>
                </a:solidFill>
                <a:latin typeface="Monotype Corsiva" panose="03010101010201010101" pitchFamily="66" charset="0"/>
              </a:rPr>
              <a:t>По комнате ходит сказка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388" y="981075"/>
            <a:ext cx="7993062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На каком балу по счёту Золушка потеряла свою туфельку?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27088" y="2205038"/>
            <a:ext cx="2490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C00000"/>
                </a:solidFill>
                <a:latin typeface="Comic Sans MS" panose="030F0702030302020204" pitchFamily="66" charset="0"/>
              </a:rPr>
              <a:t>На втором.</a:t>
            </a:r>
          </a:p>
        </p:txBody>
      </p:sp>
      <p:pic>
        <p:nvPicPr>
          <p:cNvPr id="4098" name="Picture 2" descr="Картинка 8 из 55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276872"/>
            <a:ext cx="5572590" cy="4458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6375" y="981075"/>
            <a:ext cx="75342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Кто был обманут в стране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дураков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?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68313" y="1773238"/>
            <a:ext cx="2211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C00000"/>
                </a:solidFill>
                <a:latin typeface="Comic Sans MS" panose="030F0702030302020204" pitchFamily="66" charset="0"/>
              </a:rPr>
              <a:t>Буратино.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711406"/>
            <a:ext cx="3420988" cy="4957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0825" y="839788"/>
            <a:ext cx="8281988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Девочка, которая попала в Страну чудес и в Зазеркалье?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971550" y="2133600"/>
            <a:ext cx="1447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C00000"/>
                </a:solidFill>
                <a:latin typeface="Comic Sans MS" panose="030F0702030302020204" pitchFamily="66" charset="0"/>
              </a:rPr>
              <a:t>Алиса.</a:t>
            </a:r>
          </a:p>
        </p:txBody>
      </p:sp>
      <p:pic>
        <p:nvPicPr>
          <p:cNvPr id="6" name="Рисунок 5" descr="http://www.allshops.ro/files/clients/100/3635/p/87/puzzle-alice-in-tara-minunilor--25-piese-48771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1" y="2348880"/>
            <a:ext cx="5904655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981075"/>
            <a:ext cx="92868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Где хранилась смерть Кощея Бессмертного?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79388" y="1989138"/>
            <a:ext cx="43767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C00000"/>
                </a:solidFill>
                <a:latin typeface="Comic Sans MS" panose="030F0702030302020204" pitchFamily="66" charset="0"/>
              </a:rPr>
              <a:t>На конце иглы в яйце.</a:t>
            </a:r>
            <a:endParaRPr lang="ru-RU" altLang="ru-RU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5925" y="1943100"/>
            <a:ext cx="364807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476672"/>
            <a:ext cx="6768752" cy="2016224"/>
          </a:xfrm>
          <a:prstGeom prst="rect">
            <a:avLst/>
          </a:prstGeom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FF33CC"/>
                </a:solidFill>
                <a:latin typeface="Monotype Corsiva" pitchFamily="66" charset="0"/>
                <a:cs typeface="+mn-cs"/>
              </a:rPr>
              <a:t>Сказочные заклинания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222829"/>
            <a:ext cx="8996374" cy="1294403"/>
          </a:xfrm>
          <a:prstGeom prst="rect">
            <a:avLst/>
          </a:prstGeom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7030A0"/>
                </a:solidFill>
                <a:latin typeface="Comic Sans MS" pitchFamily="66" charset="0"/>
                <a:cs typeface="+mn-cs"/>
              </a:rPr>
              <a:t>Какие слова надо произнести, чтобы:</a:t>
            </a:r>
          </a:p>
        </p:txBody>
      </p:sp>
      <p:pic>
        <p:nvPicPr>
          <p:cNvPr id="25605" name="Picture 2" descr="http://img1.liveinternet.ru/images/attach/c/3/83/434/83434337_large_SMAYL_CHITAET_V_OCHKA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5300663"/>
            <a:ext cx="11811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 descr="C:\Users\Кобра\AppData\Local\Microsoft\Windows\Temporary Internet Files\Content.Word\радуг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Прямоугольник 2"/>
          <p:cNvSpPr>
            <a:spLocks noChangeArrowheads="1"/>
          </p:cNvSpPr>
          <p:nvPr/>
        </p:nvSpPr>
        <p:spPr bwMode="auto">
          <a:xfrm>
            <a:off x="468313" y="333375"/>
            <a:ext cx="4627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0070C0"/>
                </a:solidFill>
                <a:latin typeface="Comic Sans MS" panose="030F0702030302020204" pitchFamily="66" charset="0"/>
              </a:rPr>
              <a:t>Вызвать Сивку-бурку.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825" y="4581525"/>
            <a:ext cx="5454650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+mn-cs"/>
              </a:rPr>
              <a:t>«Сивка-бурка,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+mn-cs"/>
              </a:rPr>
              <a:t>Вещий каурка,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+mn-cs"/>
              </a:rPr>
              <a:t>Встань передо мной.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+mn-cs"/>
              </a:rPr>
              <a:t>Как лист перед травой.»</a:t>
            </a:r>
          </a:p>
        </p:txBody>
      </p:sp>
      <p:pic>
        <p:nvPicPr>
          <p:cNvPr id="5" name="i-main-pic" descr="Картинка 23 из 110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981075"/>
            <a:ext cx="4979987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2" descr="http://img1.liveinternet.ru/images/attach/c/3/83/434/83434337_large_SMAYL_CHITAET_V_OCHKAH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752600"/>
            <a:ext cx="11811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 descr="C:\Users\Кобра\AppData\Local\Microsoft\Windows\Temporary Internet Files\Content.Word\радуг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Прямоугольник 2"/>
          <p:cNvSpPr>
            <a:spLocks noChangeArrowheads="1"/>
          </p:cNvSpPr>
          <p:nvPr/>
        </p:nvSpPr>
        <p:spPr bwMode="auto">
          <a:xfrm>
            <a:off x="46038" y="115888"/>
            <a:ext cx="131667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0070C0"/>
                </a:solidFill>
                <a:latin typeface="Comic Sans MS" panose="030F0702030302020204" pitchFamily="66" charset="0"/>
              </a:rPr>
              <a:t>Вместе с Али-Бабой открыть </a:t>
            </a:r>
          </a:p>
          <a:p>
            <a:pPr eaLnBrk="1" hangingPunct="1"/>
            <a:r>
              <a:rPr lang="ru-RU" altLang="ru-RU" sz="3200" b="1">
                <a:solidFill>
                  <a:srgbClr val="0070C0"/>
                </a:solidFill>
                <a:latin typeface="Comic Sans MS" panose="030F0702030302020204" pitchFamily="66" charset="0"/>
              </a:rPr>
              <a:t>дверь  в пещеру с сокровищами.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32138" y="5516563"/>
            <a:ext cx="5741987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+mn-cs"/>
              </a:rPr>
              <a:t>«Сим-сим, открой дверь!»</a:t>
            </a:r>
          </a:p>
        </p:txBody>
      </p:sp>
      <p:pic>
        <p:nvPicPr>
          <p:cNvPr id="5" name="Рисунок 4" descr="http://jpuz.ru/public/12482/1090891721vostok_skaska_03_ali-bab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1484313"/>
            <a:ext cx="5462588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2" descr="http://img1.liveinternet.ru/images/attach/c/3/83/434/83434337_large_SMAYL_CHITAET_V_OCHKAH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5516563"/>
            <a:ext cx="11811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 descr="C:\Users\Кобра\AppData\Local\Microsoft\Windows\Temporary Internet Files\Content.Word\радуг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468313" y="333375"/>
            <a:ext cx="7934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0070C0"/>
                </a:solidFill>
                <a:latin typeface="Comic Sans MS" panose="030F0702030302020204" pitchFamily="66" charset="0"/>
              </a:rPr>
              <a:t>Сварить кашу в волшебном горшочке.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71663" y="5732463"/>
            <a:ext cx="7272337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+mn-cs"/>
              </a:rPr>
              <a:t>«Раз, два, три, горшочек, вари.»</a:t>
            </a: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1196975"/>
            <a:ext cx="4606925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2" descr="http://img1.liveinternet.ru/images/attach/c/3/83/434/83434337_large_SMAYL_CHITAET_V_OCHKAH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5373688"/>
            <a:ext cx="11811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 descr="C:\Users\Кобра\AppData\Local\Microsoft\Windows\Temporary Internet Files\Content.Word\радуг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Прямоугольник 2"/>
          <p:cNvSpPr>
            <a:spLocks noChangeArrowheads="1"/>
          </p:cNvSpPr>
          <p:nvPr/>
        </p:nvSpPr>
        <p:spPr bwMode="auto">
          <a:xfrm>
            <a:off x="468313" y="333375"/>
            <a:ext cx="8459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0070C0"/>
                </a:solidFill>
                <a:latin typeface="Comic Sans MS" panose="030F0702030302020204" pitchFamily="66" charset="0"/>
              </a:rPr>
              <a:t>Исполнить повеление волшебной щуки.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92500" y="5373688"/>
            <a:ext cx="5453063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+mn-cs"/>
              </a:rPr>
              <a:t>«По щучьему велению, по моему хотению.»</a:t>
            </a:r>
          </a:p>
        </p:txBody>
      </p:sp>
      <p:pic>
        <p:nvPicPr>
          <p:cNvPr id="5" name="Рисунок 4" descr="http://mitehanova.ucoz.ru/_pu/0/599287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1196975"/>
            <a:ext cx="568801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2" descr="http://img1.liveinternet.ru/images/attach/c/3/83/434/83434337_large_SMAYL_CHITAET_V_OCHKAH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5497513"/>
            <a:ext cx="11811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 descr="http://i002.radikal.ru/0804/4d/ed623b0596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4581128"/>
            <a:ext cx="7488832" cy="2304256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FF00"/>
                </a:solidFill>
                <a:latin typeface="Monotype Corsiva" pitchFamily="66" charset="0"/>
                <a:cs typeface="+mn-cs"/>
              </a:rPr>
              <a:t>В каждой сказке есть намёк,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FF00"/>
                </a:solidFill>
                <a:latin typeface="Monotype Corsiva" pitchFamily="66" charset="0"/>
                <a:cs typeface="+mn-cs"/>
              </a:rPr>
              <a:t> добрым молодцам - урок.</a:t>
            </a:r>
          </a:p>
        </p:txBody>
      </p:sp>
      <p:pic>
        <p:nvPicPr>
          <p:cNvPr id="4" name="Picture 2" descr="G:\клуб ОФОРМИТЕЛЬ\bodypart1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2636838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3968" y="404664"/>
            <a:ext cx="4536504" cy="830997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FF0000"/>
                </a:solidFill>
                <a:latin typeface="Comic Sans MS" pitchFamily="66" charset="0"/>
                <a:cs typeface="+mn-cs"/>
              </a:rPr>
              <a:t>МОЛОДЦЫ</a:t>
            </a: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30726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6979" tIns="-26979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6979" tIns="-26979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2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6979" tIns="-26979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59" name="Picture 11" descr="http://forumsmile.ru/u/0/d/b/0dbee386204c07a4c48755a4d8b3b7d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28384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4987193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2" descr="осветл радуга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187450" y="1412875"/>
            <a:ext cx="79565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ru-RU" sz="3200" b="1">
                <a:solidFill>
                  <a:srgbClr val="B51B9F"/>
                </a:solidFill>
                <a:latin typeface="Book Antiqua" panose="02040602050305030304" pitchFamily="18" charset="0"/>
              </a:rPr>
              <a:t>1 – Сказочные герои</a:t>
            </a:r>
            <a:br>
              <a:rPr lang="ru-RU" altLang="ru-RU" sz="3200" b="1">
                <a:solidFill>
                  <a:srgbClr val="B51B9F"/>
                </a:solidFill>
                <a:latin typeface="Book Antiqua" panose="02040602050305030304" pitchFamily="18" charset="0"/>
              </a:rPr>
            </a:br>
            <a:r>
              <a:rPr lang="ru-RU" altLang="ru-RU" sz="3200" b="1">
                <a:solidFill>
                  <a:srgbClr val="B51B9F"/>
                </a:solidFill>
                <a:latin typeface="Book Antiqua" panose="02040602050305030304" pitchFamily="18" charset="0"/>
              </a:rPr>
              <a:t>2 – Телеграммы</a:t>
            </a:r>
            <a:br>
              <a:rPr lang="ru-RU" altLang="ru-RU" sz="3200" b="1">
                <a:solidFill>
                  <a:srgbClr val="B51B9F"/>
                </a:solidFill>
                <a:latin typeface="Book Antiqua" panose="02040602050305030304" pitchFamily="18" charset="0"/>
              </a:rPr>
            </a:br>
            <a:r>
              <a:rPr lang="ru-RU" altLang="ru-RU" sz="3200" b="1">
                <a:solidFill>
                  <a:srgbClr val="B51B9F"/>
                </a:solidFill>
                <a:latin typeface="Book Antiqua" panose="02040602050305030304" pitchFamily="18" charset="0"/>
              </a:rPr>
              <a:t>3 – Доскажи имя литературного героя</a:t>
            </a:r>
            <a:br>
              <a:rPr lang="ru-RU" altLang="ru-RU" sz="3200" b="1">
                <a:solidFill>
                  <a:srgbClr val="B51B9F"/>
                </a:solidFill>
                <a:latin typeface="Book Antiqua" panose="02040602050305030304" pitchFamily="18" charset="0"/>
              </a:rPr>
            </a:br>
            <a:r>
              <a:rPr lang="ru-RU" altLang="ru-RU" sz="3200" b="1">
                <a:solidFill>
                  <a:srgbClr val="B51B9F"/>
                </a:solidFill>
                <a:latin typeface="Book Antiqua" panose="02040602050305030304" pitchFamily="18" charset="0"/>
              </a:rPr>
              <a:t>4 – Вопросы по сказкам</a:t>
            </a:r>
            <a:br>
              <a:rPr lang="ru-RU" altLang="ru-RU" sz="3200" b="1">
                <a:solidFill>
                  <a:srgbClr val="B51B9F"/>
                </a:solidFill>
                <a:latin typeface="Book Antiqua" panose="02040602050305030304" pitchFamily="18" charset="0"/>
              </a:rPr>
            </a:br>
            <a:r>
              <a:rPr lang="ru-RU" altLang="ru-RU" sz="3200" b="1">
                <a:solidFill>
                  <a:srgbClr val="B51B9F"/>
                </a:solidFill>
                <a:latin typeface="Book Antiqua" panose="02040602050305030304" pitchFamily="18" charset="0"/>
              </a:rPr>
              <a:t>5 -  Сказочные заклинания</a:t>
            </a:r>
            <a:endParaRPr lang="ru-RU" altLang="ru-RU" sz="3200">
              <a:solidFill>
                <a:srgbClr val="B51B9F"/>
              </a:solidFill>
              <a:latin typeface="Calibri" panose="020F0502020204030204" pitchFamily="34" charset="0"/>
            </a:endParaRPr>
          </a:p>
        </p:txBody>
      </p:sp>
      <p:pic>
        <p:nvPicPr>
          <p:cNvPr id="4101" name="Picture 6" descr="смайлик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692150"/>
            <a:ext cx="1239837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" descr="смайлик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5157788"/>
            <a:ext cx="15113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" descr="Русские сказк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2750" y="4149725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 descr="4987193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Рисунок 2" descr="осветл радуга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84438" y="188913"/>
            <a:ext cx="37433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Источники</a:t>
            </a:r>
          </a:p>
        </p:txBody>
      </p:sp>
      <p:sp>
        <p:nvSpPr>
          <p:cNvPr id="31749" name="Прямоугольник 8"/>
          <p:cNvSpPr>
            <a:spLocks noChangeArrowheads="1"/>
          </p:cNvSpPr>
          <p:nvPr/>
        </p:nvSpPr>
        <p:spPr bwMode="auto">
          <a:xfrm>
            <a:off x="1403350" y="2349500"/>
            <a:ext cx="2693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u="sng">
                <a:hlinkClick r:id="rId4"/>
              </a:rPr>
              <a:t>http://www.ivanpobeda.com</a:t>
            </a:r>
            <a:endParaRPr lang="ru-RU" altLang="ru-RU" sz="1600"/>
          </a:p>
        </p:txBody>
      </p:sp>
      <p:sp>
        <p:nvSpPr>
          <p:cNvPr id="31750" name="Прямоугольник 10"/>
          <p:cNvSpPr>
            <a:spLocks noChangeArrowheads="1"/>
          </p:cNvSpPr>
          <p:nvPr/>
        </p:nvSpPr>
        <p:spPr bwMode="auto">
          <a:xfrm>
            <a:off x="1403350" y="2009775"/>
            <a:ext cx="33750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u="sng">
                <a:hlinkClick r:id="rId5"/>
              </a:rPr>
              <a:t>http://www.stihi.ru/2010/11/08/3313</a:t>
            </a:r>
            <a:endParaRPr lang="ru-RU" altLang="ru-RU" sz="1600"/>
          </a:p>
        </p:txBody>
      </p:sp>
      <p:sp>
        <p:nvSpPr>
          <p:cNvPr id="31751" name="Прямоугольник 11"/>
          <p:cNvSpPr>
            <a:spLocks noChangeArrowheads="1"/>
          </p:cNvSpPr>
          <p:nvPr/>
        </p:nvSpPr>
        <p:spPr bwMode="auto">
          <a:xfrm>
            <a:off x="1403350" y="6165850"/>
            <a:ext cx="4133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/>
              <a:t>http://www.art-wall.ru/index.php?id=1264&amp;e</a:t>
            </a:r>
          </a:p>
        </p:txBody>
      </p:sp>
      <p:sp>
        <p:nvSpPr>
          <p:cNvPr id="31752" name="Прямоугольник 12"/>
          <p:cNvSpPr>
            <a:spLocks noChangeArrowheads="1"/>
          </p:cNvSpPr>
          <p:nvPr/>
        </p:nvSpPr>
        <p:spPr bwMode="auto">
          <a:xfrm>
            <a:off x="1403350" y="1651000"/>
            <a:ext cx="68405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u="sng">
                <a:hlinkClick r:id="rId6"/>
              </a:rPr>
              <a:t>http://www.free-lance.ru/users/salllka/viewproj.php?prjid=2019281</a:t>
            </a:r>
            <a:endParaRPr lang="ru-RU" altLang="ru-RU" sz="1600"/>
          </a:p>
        </p:txBody>
      </p:sp>
      <p:sp>
        <p:nvSpPr>
          <p:cNvPr id="31753" name="Прямоугольник 13"/>
          <p:cNvSpPr>
            <a:spLocks noChangeArrowheads="1"/>
          </p:cNvSpPr>
          <p:nvPr/>
        </p:nvSpPr>
        <p:spPr bwMode="auto">
          <a:xfrm>
            <a:off x="1403350" y="3573463"/>
            <a:ext cx="6534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u="sng">
                <a:hlinkClick r:id="rId7"/>
              </a:rPr>
              <a:t>http://novigodpozdrav.ru/shablony-dlya-shkolnoi-gazety.html</a:t>
            </a:r>
            <a:endParaRPr lang="ru-RU" altLang="ru-RU" sz="1600"/>
          </a:p>
        </p:txBody>
      </p:sp>
      <p:sp>
        <p:nvSpPr>
          <p:cNvPr id="31754" name="Прямоугольник 14"/>
          <p:cNvSpPr>
            <a:spLocks noChangeArrowheads="1"/>
          </p:cNvSpPr>
          <p:nvPr/>
        </p:nvSpPr>
        <p:spPr bwMode="auto">
          <a:xfrm>
            <a:off x="1403350" y="4530725"/>
            <a:ext cx="7453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/>
              <a:t>http://allfreed.ru/vektornyjj-klipart/3454-sbornik-krasivih-v-ktornih-fonov.html</a:t>
            </a:r>
          </a:p>
        </p:txBody>
      </p:sp>
      <p:sp>
        <p:nvSpPr>
          <p:cNvPr id="31755" name="Прямоугольник 15"/>
          <p:cNvSpPr>
            <a:spLocks noChangeArrowheads="1"/>
          </p:cNvSpPr>
          <p:nvPr/>
        </p:nvSpPr>
        <p:spPr bwMode="auto">
          <a:xfrm>
            <a:off x="1403350" y="6453188"/>
            <a:ext cx="66071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/>
              <a:t>http://mitehanova.ucoz.ru/publ/masterskaja_uchitelja/ </a:t>
            </a:r>
          </a:p>
        </p:txBody>
      </p:sp>
      <p:sp>
        <p:nvSpPr>
          <p:cNvPr id="31756" name="Rectangle 1"/>
          <p:cNvSpPr>
            <a:spLocks noChangeArrowheads="1"/>
          </p:cNvSpPr>
          <p:nvPr/>
        </p:nvSpPr>
        <p:spPr bwMode="auto">
          <a:xfrm>
            <a:off x="1403350" y="2636838"/>
            <a:ext cx="37449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>
                <a:hlinkClick r:id="rId8"/>
              </a:rPr>
              <a:t>http</a:t>
            </a:r>
            <a:r>
              <a:rPr lang="ru-RU" altLang="ru-RU" sz="1600">
                <a:hlinkClick r:id="rId8"/>
              </a:rPr>
              <a:t>://www.present-m.ru</a:t>
            </a:r>
            <a:endParaRPr lang="ru-RU" altLang="ru-RU" sz="1600"/>
          </a:p>
        </p:txBody>
      </p:sp>
      <p:sp>
        <p:nvSpPr>
          <p:cNvPr id="31757" name="Rectangle 2"/>
          <p:cNvSpPr>
            <a:spLocks noChangeArrowheads="1"/>
          </p:cNvSpPr>
          <p:nvPr/>
        </p:nvSpPr>
        <p:spPr bwMode="auto">
          <a:xfrm>
            <a:off x="1439863" y="4797425"/>
            <a:ext cx="7596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/>
              <a:t>http://powerclip.ru/uploads/photos/2054.jpg</a:t>
            </a:r>
          </a:p>
        </p:txBody>
      </p:sp>
      <p:sp>
        <p:nvSpPr>
          <p:cNvPr id="31758" name="Прямоугольник 18"/>
          <p:cNvSpPr>
            <a:spLocks noChangeArrowheads="1"/>
          </p:cNvSpPr>
          <p:nvPr/>
        </p:nvSpPr>
        <p:spPr bwMode="auto">
          <a:xfrm>
            <a:off x="1403350" y="3284538"/>
            <a:ext cx="3657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u="sng">
                <a:hlinkClick r:id="rId9"/>
              </a:rPr>
              <a:t>http://jpuz.ru/puzzle_go.asp?id=12482</a:t>
            </a:r>
            <a:endParaRPr lang="ru-RU" altLang="ru-RU" sz="1600"/>
          </a:p>
        </p:txBody>
      </p:sp>
      <p:sp>
        <p:nvSpPr>
          <p:cNvPr id="31759" name="Прямоугольник 19"/>
          <p:cNvSpPr>
            <a:spLocks noChangeArrowheads="1"/>
          </p:cNvSpPr>
          <p:nvPr/>
        </p:nvSpPr>
        <p:spPr bwMode="auto">
          <a:xfrm>
            <a:off x="1403350" y="2997200"/>
            <a:ext cx="3022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u="sng">
                <a:hlinkClick r:id="rId10"/>
              </a:rPr>
              <a:t>http://adamsnotes.net/?p=3433</a:t>
            </a:r>
            <a:endParaRPr lang="ru-RU" altLang="ru-RU" sz="1600"/>
          </a:p>
        </p:txBody>
      </p:sp>
      <p:sp>
        <p:nvSpPr>
          <p:cNvPr id="31760" name="TextBox 25"/>
          <p:cNvSpPr txBox="1">
            <a:spLocks noChangeArrowheads="1"/>
          </p:cNvSpPr>
          <p:nvPr/>
        </p:nvSpPr>
        <p:spPr bwMode="auto">
          <a:xfrm>
            <a:off x="1547813" y="692150"/>
            <a:ext cx="7272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alibri" panose="020F0502020204030204" pitchFamily="34" charset="0"/>
              </a:rPr>
              <a:t>Т.Н.Максимова «Интеллектуальный марафон» ,Москва «ВАКО» 2009г.</a:t>
            </a:r>
          </a:p>
          <a:p>
            <a:pPr eaLnBrk="1" hangingPunct="1"/>
            <a:r>
              <a:rPr lang="ru-RU" altLang="ru-RU">
                <a:latin typeface="Calibri" panose="020F0502020204030204" pitchFamily="34" charset="0"/>
              </a:rPr>
              <a:t>И.А.Агапова, М.А.Давыдова «30 литературных вечеров, конкурсов, викторин» , «АКВАРИУМ» 2002г.</a:t>
            </a:r>
          </a:p>
        </p:txBody>
      </p:sp>
      <p:sp>
        <p:nvSpPr>
          <p:cNvPr id="31761" name="Прямоугольник 26"/>
          <p:cNvSpPr>
            <a:spLocks noChangeArrowheads="1"/>
          </p:cNvSpPr>
          <p:nvPr/>
        </p:nvSpPr>
        <p:spPr bwMode="auto">
          <a:xfrm>
            <a:off x="1403350" y="5013325"/>
            <a:ext cx="3279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latin typeface="Calibri" panose="020F0502020204030204" pitchFamily="34" charset="0"/>
              </a:rPr>
              <a:t>http://www.liveinternet.ru/users</a:t>
            </a:r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31762" name="Прямоугольник 27"/>
          <p:cNvSpPr>
            <a:spLocks noChangeArrowheads="1"/>
          </p:cNvSpPr>
          <p:nvPr/>
        </p:nvSpPr>
        <p:spPr bwMode="auto">
          <a:xfrm>
            <a:off x="1403350" y="5300663"/>
            <a:ext cx="3587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latin typeface="Calibri" panose="020F0502020204030204" pitchFamily="34" charset="0"/>
              </a:rPr>
              <a:t>http://forumsmile.ru/pic24136.html</a:t>
            </a:r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31763" name="Прямоугольник 28"/>
          <p:cNvSpPr>
            <a:spLocks noChangeArrowheads="1"/>
          </p:cNvSpPr>
          <p:nvPr/>
        </p:nvSpPr>
        <p:spPr bwMode="auto">
          <a:xfrm>
            <a:off x="1403350" y="5589588"/>
            <a:ext cx="2305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latin typeface="Calibri" panose="020F0502020204030204" pitchFamily="34" charset="0"/>
              </a:rPr>
              <a:t>http://foto.radikal.ru/</a:t>
            </a:r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31764" name="Прямоугольник 20"/>
          <p:cNvSpPr>
            <a:spLocks noChangeArrowheads="1"/>
          </p:cNvSpPr>
          <p:nvPr/>
        </p:nvSpPr>
        <p:spPr bwMode="auto">
          <a:xfrm>
            <a:off x="1403350" y="5876925"/>
            <a:ext cx="382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latin typeface="Calibri" panose="020F0502020204030204" pitchFamily="34" charset="0"/>
              </a:rPr>
              <a:t>http://www.friendland.biz/t1075-topic</a:t>
            </a:r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31765" name="Прямоугольник 21"/>
          <p:cNvSpPr>
            <a:spLocks noChangeArrowheads="1"/>
          </p:cNvSpPr>
          <p:nvPr/>
        </p:nvSpPr>
        <p:spPr bwMode="auto">
          <a:xfrm>
            <a:off x="1403350" y="3860800"/>
            <a:ext cx="1963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latin typeface="Calibri" panose="020F0502020204030204" pitchFamily="34" charset="0"/>
                <a:hlinkClick r:id="rId11"/>
              </a:rPr>
              <a:t>http://mga.ucoz.ru</a:t>
            </a:r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31766" name="Прямоугольник 22"/>
          <p:cNvSpPr>
            <a:spLocks noChangeArrowheads="1"/>
          </p:cNvSpPr>
          <p:nvPr/>
        </p:nvSpPr>
        <p:spPr bwMode="auto">
          <a:xfrm>
            <a:off x="1403350" y="4149725"/>
            <a:ext cx="3081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latin typeface="Calibri" panose="020F0502020204030204" pitchFamily="34" charset="0"/>
                <a:hlinkClick r:id="rId12"/>
              </a:rPr>
              <a:t>http://poiskm.ru/song/389356</a:t>
            </a:r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74750" y="2060575"/>
            <a:ext cx="67945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339933"/>
                </a:solidFill>
                <a:latin typeface="Comic Sans MS" pitchFamily="66" charset="0"/>
                <a:cs typeface="+mn-cs"/>
              </a:rPr>
              <a:t>Отгадай героя</a:t>
            </a:r>
          </a:p>
        </p:txBody>
      </p:sp>
      <p:pic>
        <p:nvPicPr>
          <p:cNvPr id="5124" name="Picture 2" descr="Картинка 2 из 12450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3357563"/>
            <a:ext cx="23749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http://ra.foto.radikal.ru/0707/07/86690a9bc7fe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7325" y="3213100"/>
            <a:ext cx="2455863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ttp://ra.foto.radikal.ru/0707/82/7d207419142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3681413"/>
            <a:ext cx="1871663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2" descr="http://stat19.privet.ru/lr/0b16a7dd806df5fe14a14f991352292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1125538"/>
            <a:ext cx="18002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39750" y="1268413"/>
            <a:ext cx="68405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002060"/>
                </a:solidFill>
                <a:latin typeface="Comic Sans MS" panose="030F0702030302020204" pitchFamily="66" charset="0"/>
              </a:rPr>
              <a:t>Многим долго неизвестный,</a:t>
            </a:r>
          </a:p>
          <a:p>
            <a:pPr eaLnBrk="1" hangingPunct="1"/>
            <a:r>
              <a:rPr lang="ru-RU" altLang="ru-RU" sz="3200">
                <a:solidFill>
                  <a:srgbClr val="002060"/>
                </a:solidFill>
                <a:latin typeface="Comic Sans MS" panose="030F0702030302020204" pitchFamily="66" charset="0"/>
              </a:rPr>
              <a:t>Стал он каждому дружком.</a:t>
            </a:r>
          </a:p>
          <a:p>
            <a:pPr eaLnBrk="1" hangingPunct="1"/>
            <a:r>
              <a:rPr lang="ru-RU" altLang="ru-RU" sz="3200">
                <a:solidFill>
                  <a:srgbClr val="002060"/>
                </a:solidFill>
                <a:latin typeface="Comic Sans MS" panose="030F0702030302020204" pitchFamily="66" charset="0"/>
              </a:rPr>
              <a:t>Всем по сказке интересной </a:t>
            </a:r>
          </a:p>
          <a:p>
            <a:pPr eaLnBrk="1" hangingPunct="1"/>
            <a:r>
              <a:rPr lang="ru-RU" altLang="ru-RU" sz="3200">
                <a:solidFill>
                  <a:srgbClr val="002060"/>
                </a:solidFill>
                <a:latin typeface="Comic Sans MS" panose="030F0702030302020204" pitchFamily="66" charset="0"/>
              </a:rPr>
              <a:t>Мальчик – луковка знаком.</a:t>
            </a:r>
          </a:p>
          <a:p>
            <a:pPr eaLnBrk="1" hangingPunct="1"/>
            <a:r>
              <a:rPr lang="ru-RU" altLang="ru-RU" sz="3200">
                <a:solidFill>
                  <a:srgbClr val="002060"/>
                </a:solidFill>
                <a:latin typeface="Comic Sans MS" panose="030F0702030302020204" pitchFamily="66" charset="0"/>
              </a:rPr>
              <a:t>Очень просто и недлинно</a:t>
            </a:r>
          </a:p>
          <a:p>
            <a:pPr eaLnBrk="1" hangingPunct="1"/>
            <a:r>
              <a:rPr lang="ru-RU" altLang="ru-RU" sz="3200">
                <a:solidFill>
                  <a:srgbClr val="002060"/>
                </a:solidFill>
                <a:latin typeface="Comic Sans MS" panose="030F0702030302020204" pitchFamily="66" charset="0"/>
              </a:rPr>
              <a:t>Он зовётся  …</a:t>
            </a:r>
          </a:p>
        </p:txBody>
      </p:sp>
      <p:pic>
        <p:nvPicPr>
          <p:cNvPr id="6" name="Picture 2" descr="http://fotka2009.narod.ru/img/rossiya/4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2684463"/>
            <a:ext cx="3097212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16238" y="5084763"/>
            <a:ext cx="27352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002060"/>
                </a:solidFill>
                <a:latin typeface="Comic Sans MS" panose="030F0702030302020204" pitchFamily="66" charset="0"/>
              </a:rPr>
              <a:t>Чиполлино</a:t>
            </a:r>
          </a:p>
        </p:txBody>
      </p:sp>
      <p:pic>
        <p:nvPicPr>
          <p:cNvPr id="6150" name="Picture 6" descr="смайлик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5229225"/>
            <a:ext cx="11239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50825" y="333375"/>
            <a:ext cx="7345363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rgbClr val="002060"/>
                </a:solidFill>
                <a:latin typeface="Comic Sans MS" panose="030F0702030302020204" pitchFamily="66" charset="0"/>
              </a:rPr>
              <a:t>Я на балу никогда не бывала,</a:t>
            </a:r>
          </a:p>
          <a:p>
            <a:pPr eaLnBrk="1" hangingPunct="1"/>
            <a:r>
              <a:rPr lang="ru-RU" altLang="ru-RU" sz="2800">
                <a:solidFill>
                  <a:srgbClr val="002060"/>
                </a:solidFill>
                <a:latin typeface="Comic Sans MS" panose="030F0702030302020204" pitchFamily="66" charset="0"/>
              </a:rPr>
              <a:t>Чистила, мыла, варила и пряла –</a:t>
            </a:r>
          </a:p>
          <a:p>
            <a:pPr eaLnBrk="1" hangingPunct="1"/>
            <a:r>
              <a:rPr lang="ru-RU" altLang="ru-RU" sz="2800">
                <a:solidFill>
                  <a:srgbClr val="002060"/>
                </a:solidFill>
                <a:latin typeface="Comic Sans MS" panose="030F0702030302020204" pitchFamily="66" charset="0"/>
              </a:rPr>
              <a:t>Когда же случилось попасть мне на бал,</a:t>
            </a:r>
          </a:p>
          <a:p>
            <a:pPr eaLnBrk="1" hangingPunct="1"/>
            <a:r>
              <a:rPr lang="ru-RU" altLang="ru-RU" sz="2800">
                <a:solidFill>
                  <a:srgbClr val="002060"/>
                </a:solidFill>
                <a:latin typeface="Comic Sans MS" panose="030F0702030302020204" pitchFamily="66" charset="0"/>
              </a:rPr>
              <a:t>То голову принц от любви потерял,</a:t>
            </a:r>
          </a:p>
          <a:p>
            <a:pPr eaLnBrk="1" hangingPunct="1"/>
            <a:r>
              <a:rPr lang="ru-RU" altLang="ru-RU" sz="2800">
                <a:solidFill>
                  <a:srgbClr val="002060"/>
                </a:solidFill>
                <a:latin typeface="Comic Sans MS" panose="030F0702030302020204" pitchFamily="66" charset="0"/>
              </a:rPr>
              <a:t>А я башмачок потеряла тогда же.  </a:t>
            </a:r>
          </a:p>
          <a:p>
            <a:pPr eaLnBrk="1" hangingPunct="1"/>
            <a:r>
              <a:rPr lang="ru-RU" altLang="ru-RU" sz="2800">
                <a:solidFill>
                  <a:srgbClr val="002060"/>
                </a:solidFill>
                <a:latin typeface="Comic Sans MS" panose="030F0702030302020204" pitchFamily="66" charset="0"/>
              </a:rPr>
              <a:t>Кто я такая? Кто тут подскажет?</a:t>
            </a:r>
          </a:p>
        </p:txBody>
      </p:sp>
      <p:pic>
        <p:nvPicPr>
          <p:cNvPr id="7172" name="Picture 6" descr="смайлик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5229225"/>
            <a:ext cx="11239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835150" y="3716338"/>
            <a:ext cx="19145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002060"/>
                </a:solidFill>
                <a:latin typeface="Comic Sans MS" panose="030F0702030302020204" pitchFamily="66" charset="0"/>
              </a:rPr>
              <a:t>Золушка</a:t>
            </a:r>
          </a:p>
        </p:txBody>
      </p:sp>
      <p:pic>
        <p:nvPicPr>
          <p:cNvPr id="10" name="Picture 2" descr="http://popelka.kick.sk/img/photo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985771"/>
            <a:ext cx="5162972" cy="3872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" descr="смайлик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5229225"/>
            <a:ext cx="11239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79388" y="184150"/>
            <a:ext cx="568801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rgbClr val="002060"/>
                </a:solidFill>
                <a:latin typeface="Comic Sans MS" panose="030F0702030302020204" pitchFamily="66" charset="0"/>
              </a:rPr>
              <a:t>Он весел и не злобен.</a:t>
            </a:r>
          </a:p>
          <a:p>
            <a:pPr eaLnBrk="1" hangingPunct="1"/>
            <a:r>
              <a:rPr lang="ru-RU" altLang="ru-RU" sz="2800">
                <a:solidFill>
                  <a:srgbClr val="002060"/>
                </a:solidFill>
                <a:latin typeface="Comic Sans MS" panose="030F0702030302020204" pitchFamily="66" charset="0"/>
              </a:rPr>
              <a:t>Этот милый чудачок,</a:t>
            </a:r>
          </a:p>
          <a:p>
            <a:pPr eaLnBrk="1" hangingPunct="1"/>
            <a:r>
              <a:rPr lang="ru-RU" altLang="ru-RU" sz="2800">
                <a:solidFill>
                  <a:srgbClr val="002060"/>
                </a:solidFill>
                <a:latin typeface="Comic Sans MS" panose="030F0702030302020204" pitchFamily="66" charset="0"/>
              </a:rPr>
              <a:t>С ним хозяин, мальчик Робин,</a:t>
            </a:r>
          </a:p>
          <a:p>
            <a:pPr eaLnBrk="1" hangingPunct="1"/>
            <a:r>
              <a:rPr lang="ru-RU" altLang="ru-RU" sz="2800">
                <a:solidFill>
                  <a:srgbClr val="002060"/>
                </a:solidFill>
                <a:latin typeface="Comic Sans MS" panose="030F0702030302020204" pitchFamily="66" charset="0"/>
              </a:rPr>
              <a:t>И приятель – Пятачок.</a:t>
            </a:r>
          </a:p>
          <a:p>
            <a:pPr eaLnBrk="1" hangingPunct="1"/>
            <a:r>
              <a:rPr lang="ru-RU" altLang="ru-RU" sz="2800">
                <a:solidFill>
                  <a:srgbClr val="002060"/>
                </a:solidFill>
                <a:latin typeface="Comic Sans MS" panose="030F0702030302020204" pitchFamily="66" charset="0"/>
              </a:rPr>
              <a:t>Для него прогулка – праздник,</a:t>
            </a:r>
          </a:p>
          <a:p>
            <a:pPr eaLnBrk="1" hangingPunct="1"/>
            <a:r>
              <a:rPr lang="ru-RU" altLang="ru-RU" sz="2800">
                <a:solidFill>
                  <a:srgbClr val="002060"/>
                </a:solidFill>
                <a:latin typeface="Comic Sans MS" panose="030F0702030302020204" pitchFamily="66" charset="0"/>
              </a:rPr>
              <a:t>И на мёд особый нюх,</a:t>
            </a:r>
          </a:p>
          <a:p>
            <a:pPr eaLnBrk="1" hangingPunct="1"/>
            <a:r>
              <a:rPr lang="ru-RU" altLang="ru-RU" sz="2800">
                <a:solidFill>
                  <a:srgbClr val="002060"/>
                </a:solidFill>
                <a:latin typeface="Comic Sans MS" panose="030F0702030302020204" pitchFamily="66" charset="0"/>
              </a:rPr>
              <a:t>Это плюшевый проказник – </a:t>
            </a:r>
          </a:p>
          <a:p>
            <a:pPr eaLnBrk="1" hangingPunct="1"/>
            <a:r>
              <a:rPr lang="ru-RU" altLang="ru-RU" sz="2800">
                <a:solidFill>
                  <a:srgbClr val="002060"/>
                </a:solidFill>
                <a:latin typeface="Comic Sans MS" panose="030F0702030302020204" pitchFamily="66" charset="0"/>
              </a:rPr>
              <a:t>Медвежонок …</a:t>
            </a:r>
          </a:p>
        </p:txBody>
      </p:sp>
      <p:pic>
        <p:nvPicPr>
          <p:cNvPr id="11" name="Рисунок 10" descr="http://sobiratelzvezd.ru/wp-content/uploads/2008/12/vinni_puh_idet_v_gosti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4445893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908175" y="4149725"/>
            <a:ext cx="22240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2060"/>
                </a:solidFill>
                <a:latin typeface="Comic Sans MS" panose="030F0702030302020204" pitchFamily="66" charset="0"/>
              </a:rPr>
              <a:t>Винни-Пух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смайлик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5229225"/>
            <a:ext cx="11239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79388" y="131763"/>
            <a:ext cx="5113337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rgbClr val="002060"/>
                </a:solidFill>
                <a:latin typeface="Comic Sans MS" panose="030F0702030302020204" pitchFamily="66" charset="0"/>
              </a:rPr>
              <a:t>Он дружок зверям и детям,</a:t>
            </a:r>
          </a:p>
          <a:p>
            <a:pPr eaLnBrk="1" hangingPunct="1"/>
            <a:r>
              <a:rPr lang="ru-RU" altLang="ru-RU" sz="2800">
                <a:solidFill>
                  <a:srgbClr val="002060"/>
                </a:solidFill>
                <a:latin typeface="Comic Sans MS" panose="030F0702030302020204" pitchFamily="66" charset="0"/>
              </a:rPr>
              <a:t>Он – живое существо,</a:t>
            </a:r>
          </a:p>
          <a:p>
            <a:pPr eaLnBrk="1" hangingPunct="1"/>
            <a:r>
              <a:rPr lang="ru-RU" altLang="ru-RU" sz="2800">
                <a:solidFill>
                  <a:srgbClr val="002060"/>
                </a:solidFill>
                <a:latin typeface="Comic Sans MS" panose="030F0702030302020204" pitchFamily="66" charset="0"/>
              </a:rPr>
              <a:t>Но таких на целом свете</a:t>
            </a:r>
          </a:p>
          <a:p>
            <a:pPr eaLnBrk="1" hangingPunct="1"/>
            <a:r>
              <a:rPr lang="ru-RU" altLang="ru-RU" sz="2800">
                <a:solidFill>
                  <a:srgbClr val="002060"/>
                </a:solidFill>
                <a:latin typeface="Comic Sans MS" panose="030F0702030302020204" pitchFamily="66" charset="0"/>
              </a:rPr>
              <a:t>Больше нет ни одного.</a:t>
            </a:r>
          </a:p>
          <a:p>
            <a:pPr eaLnBrk="1" hangingPunct="1"/>
            <a:r>
              <a:rPr lang="ru-RU" altLang="ru-RU" sz="2800">
                <a:solidFill>
                  <a:srgbClr val="002060"/>
                </a:solidFill>
                <a:latin typeface="Comic Sans MS" panose="030F0702030302020204" pitchFamily="66" charset="0"/>
              </a:rPr>
              <a:t>Потому что он не птица,</a:t>
            </a:r>
          </a:p>
          <a:p>
            <a:pPr eaLnBrk="1" hangingPunct="1"/>
            <a:r>
              <a:rPr lang="ru-RU" altLang="ru-RU" sz="2800">
                <a:solidFill>
                  <a:srgbClr val="002060"/>
                </a:solidFill>
                <a:latin typeface="Comic Sans MS" panose="030F0702030302020204" pitchFamily="66" charset="0"/>
              </a:rPr>
              <a:t>Не тигрёнок, не лисица,</a:t>
            </a:r>
          </a:p>
          <a:p>
            <a:pPr eaLnBrk="1" hangingPunct="1"/>
            <a:r>
              <a:rPr lang="ru-RU" altLang="ru-RU" sz="2800">
                <a:solidFill>
                  <a:srgbClr val="002060"/>
                </a:solidFill>
                <a:latin typeface="Comic Sans MS" panose="030F0702030302020204" pitchFamily="66" charset="0"/>
              </a:rPr>
              <a:t>Не котёнок, не сурок.</a:t>
            </a:r>
          </a:p>
          <a:p>
            <a:pPr eaLnBrk="1" hangingPunct="1"/>
            <a:r>
              <a:rPr lang="ru-RU" altLang="ru-RU" sz="2800">
                <a:solidFill>
                  <a:srgbClr val="002060"/>
                </a:solidFill>
                <a:latin typeface="Comic Sans MS" panose="030F0702030302020204" pitchFamily="66" charset="0"/>
              </a:rPr>
              <a:t>Но заснята для кино</a:t>
            </a:r>
          </a:p>
          <a:p>
            <a:pPr eaLnBrk="1" hangingPunct="1"/>
            <a:r>
              <a:rPr lang="ru-RU" altLang="ru-RU" sz="2800">
                <a:solidFill>
                  <a:srgbClr val="002060"/>
                </a:solidFill>
                <a:latin typeface="Comic Sans MS" panose="030F0702030302020204" pitchFamily="66" charset="0"/>
              </a:rPr>
              <a:t>И известна всем давно</a:t>
            </a:r>
          </a:p>
          <a:p>
            <a:pPr eaLnBrk="1" hangingPunct="1"/>
            <a:r>
              <a:rPr lang="ru-RU" altLang="ru-RU" sz="2800">
                <a:solidFill>
                  <a:srgbClr val="002060"/>
                </a:solidFill>
                <a:latin typeface="Comic Sans MS" panose="030F0702030302020204" pitchFamily="66" charset="0"/>
              </a:rPr>
              <a:t>Эта милая мордашка, </a:t>
            </a:r>
          </a:p>
          <a:p>
            <a:pPr eaLnBrk="1" hangingPunct="1"/>
            <a:r>
              <a:rPr lang="ru-RU" altLang="ru-RU" sz="2800">
                <a:solidFill>
                  <a:srgbClr val="002060"/>
                </a:solidFill>
                <a:latin typeface="Comic Sans MS" panose="030F0702030302020204" pitchFamily="66" charset="0"/>
              </a:rPr>
              <a:t>А зовётся …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484438" y="5013325"/>
            <a:ext cx="2038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2060"/>
                </a:solidFill>
                <a:latin typeface="Comic Sans MS" panose="030F0702030302020204" pitchFamily="66" charset="0"/>
              </a:rPr>
              <a:t>Чебурашка</a:t>
            </a:r>
            <a:endParaRPr lang="ru-RU" altLang="ru-RU" sz="2800" b="1">
              <a:latin typeface="Calibri" panose="020F0502020204030204" pitchFamily="34" charset="0"/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216116"/>
            <a:ext cx="4225677" cy="4597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 rot="21302059">
            <a:off x="1174750" y="2276475"/>
            <a:ext cx="7358063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339933"/>
                </a:solidFill>
                <a:latin typeface="Comic Sans MS" pitchFamily="66" charset="0"/>
                <a:cs typeface="+mn-cs"/>
              </a:rPr>
              <a:t>Угадайте, от кого телеграммы.</a:t>
            </a:r>
          </a:p>
        </p:txBody>
      </p:sp>
      <p:pic>
        <p:nvPicPr>
          <p:cNvPr id="10244" name="Picture 4" descr="http://ra.foto.radikal.ru/0707/e3/71d1b154be9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3590925"/>
            <a:ext cx="22320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Картинка 86 из 1807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476250"/>
            <a:ext cx="180022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http://ra.foto.radikal.ru/0707/51/71e08e7725df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3213100"/>
            <a:ext cx="2319337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516</Words>
  <Application>Microsoft Office PowerPoint</Application>
  <PresentationFormat>Экран (4:3)</PresentationFormat>
  <Paragraphs>130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Times New Roman</vt:lpstr>
      <vt:lpstr>Monotype Corsiva</vt:lpstr>
      <vt:lpstr>Book Antiqua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Кобра</dc:creator>
  <cp:lastModifiedBy>ABD</cp:lastModifiedBy>
  <cp:revision>94</cp:revision>
  <dcterms:created xsi:type="dcterms:W3CDTF">2012-03-03T04:07:29Z</dcterms:created>
  <dcterms:modified xsi:type="dcterms:W3CDTF">2016-05-20T01:11:24Z</dcterms:modified>
</cp:coreProperties>
</file>