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93" r:id="rId3"/>
    <p:sldId id="299" r:id="rId4"/>
    <p:sldId id="294" r:id="rId5"/>
    <p:sldId id="295" r:id="rId6"/>
    <p:sldId id="303" r:id="rId7"/>
    <p:sldId id="297" r:id="rId8"/>
    <p:sldId id="298" r:id="rId9"/>
    <p:sldId id="301" r:id="rId10"/>
    <p:sldId id="292" r:id="rId11"/>
    <p:sldId id="280" r:id="rId12"/>
    <p:sldId id="30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284" autoAdjust="0"/>
  </p:normalViewPr>
  <p:slideViewPr>
    <p:cSldViewPr snapToGrid="0">
      <p:cViewPr varScale="1">
        <p:scale>
          <a:sx n="112" d="100"/>
          <a:sy n="112" d="100"/>
        </p:scale>
        <p:origin x="-4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CED7-A84F-4F0E-A2A7-B55E869D0BC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4802-F6EE-40B5-8346-06C7CA8FE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5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802-F6EE-40B5-8346-06C7CA8FE9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Подсказка: фильм о деньгах и их функции обмена</a:t>
            </a:r>
            <a:r>
              <a:rPr lang="ru-RU" baseline="0" dirty="0" smtClean="0"/>
              <a:t> (подсказка есть в заголовке к фильму).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802-F6EE-40B5-8346-06C7CA8FE9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5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802-F6EE-40B5-8346-06C7CA8FE9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3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802-F6EE-40B5-8346-06C7CA8FE9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9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802-F6EE-40B5-8346-06C7CA8FE9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7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802-F6EE-40B5-8346-06C7CA8FE9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5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4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8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1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5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0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1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3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7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1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BD05-7904-4467-A52F-1EEC2FDC7EE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13A2-CBE1-4501-9564-C9921736D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.pacc.ru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&#1074;&#1072;&#1096;&#1080;&#1092;&#1080;&#1085;&#1072;&#1085;&#1089;&#1099;.&#1088;&#1091;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"/>
            <a:ext cx="12192000" cy="7545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3645" y="395011"/>
            <a:ext cx="519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Финансовая грамотность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3332" y="4630499"/>
            <a:ext cx="7552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ДЕНЬГИ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Урок 3</a:t>
            </a:r>
            <a:endParaRPr 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6268" y="6331567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Автор: Троянова О.А.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054" y="14236"/>
            <a:ext cx="7230945" cy="75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74855"/>
            <a:ext cx="12192000" cy="80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92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43" y="242371"/>
            <a:ext cx="1113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Домашнее задание: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265" y="1561513"/>
            <a:ext cx="10564834" cy="34163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Закрепить материал: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Прочитать Главу </a:t>
            </a:r>
            <a:r>
              <a:rPr lang="ru-RU" sz="2400" dirty="0"/>
              <a:t>1 Учебника </a:t>
            </a:r>
            <a:r>
              <a:rPr lang="ru-RU" sz="2400" dirty="0" smtClean="0"/>
              <a:t>«Финансовая грамотность» 5-7 </a:t>
            </a:r>
            <a:r>
              <a:rPr lang="ru-RU" sz="2400" dirty="0" err="1" smtClean="0"/>
              <a:t>кл</a:t>
            </a:r>
            <a:r>
              <a:rPr lang="ru-RU" sz="2400" dirty="0"/>
              <a:t> </a:t>
            </a:r>
            <a:r>
              <a:rPr lang="ru-RU" sz="2400" dirty="0" smtClean="0"/>
              <a:t>«Деньги: а что это такое.», стр. 10-21.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Выполнить задания на стр. 22-25 учебника.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Задания 1-4, стр. 22-24 в рабочей тетради «Финансовая грамотность».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146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7600" y="-6714744"/>
            <a:ext cx="19507200" cy="1950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18" y="214319"/>
            <a:ext cx="1159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Что мы сегодня узнали?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7600" y="6243638"/>
            <a:ext cx="18016538" cy="873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0894" y="6297396"/>
            <a:ext cx="7016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77530" y="6481824"/>
            <a:ext cx="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756" y="1800665"/>
            <a:ext cx="817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Что такое деньги и какие они бывают….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6756" y="2616591"/>
            <a:ext cx="81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Узнали историю возникновения денег…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6756" y="3488788"/>
            <a:ext cx="834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 Познакомились с базовыми понятиями….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74855"/>
            <a:ext cx="12192000" cy="80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92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43" y="242371"/>
            <a:ext cx="1113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До новых встреч!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775" y="1620838"/>
            <a:ext cx="69008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7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89" y="0"/>
            <a:ext cx="2583457" cy="1200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394" y="1"/>
            <a:ext cx="1298605" cy="12999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3364" y="220337"/>
            <a:ext cx="694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Проверка домашнего задания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5118" y="1200839"/>
            <a:ext cx="2996492" cy="3842276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5675086" y="2264229"/>
            <a:ext cx="5218308" cy="1407885"/>
          </a:xfrm>
          <a:prstGeom prst="rightArrow">
            <a:avLst/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сдать на проверку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89" y="0"/>
            <a:ext cx="2583457" cy="1200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394" y="1"/>
            <a:ext cx="1298605" cy="12999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3364" y="220337"/>
            <a:ext cx="694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Проверка домашнего задания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8371" y="1477108"/>
            <a:ext cx="3868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Вспомним пройденные базовые понятия: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8000"/>
                </a:solidFill>
              </a:rPr>
              <a:t>финансовая грамотность –</a:t>
            </a: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r>
              <a:rPr lang="ru-RU" sz="2400" b="1" dirty="0" smtClean="0">
                <a:solidFill>
                  <a:srgbClr val="008000"/>
                </a:solidFill>
              </a:rPr>
              <a:t>благосостояние – </a:t>
            </a:r>
          </a:p>
          <a:p>
            <a:endParaRPr lang="ru-RU" sz="2400" b="1" dirty="0">
              <a:solidFill>
                <a:srgbClr val="008000"/>
              </a:solidFill>
            </a:endParaRP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r>
              <a:rPr lang="ru-RU" sz="2400" b="1" dirty="0" smtClean="0">
                <a:solidFill>
                  <a:srgbClr val="008000"/>
                </a:solidFill>
              </a:rPr>
              <a:t>финансовое поведение –</a:t>
            </a:r>
          </a:p>
          <a:p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560983" y="2027499"/>
            <a:ext cx="7458419" cy="1099539"/>
          </a:xfrm>
          <a:prstGeom prst="flowChartAlternate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это </a:t>
            </a:r>
            <a:r>
              <a:rPr lang="ru-RU" b="1" dirty="0"/>
              <a:t>совокупность</a:t>
            </a:r>
            <a:r>
              <a:rPr lang="ru-RU" dirty="0"/>
              <a:t> знаний, навыков и установок </a:t>
            </a:r>
            <a:r>
              <a:rPr lang="ru-RU" b="1" dirty="0"/>
              <a:t>в сфере финансового поведения </a:t>
            </a:r>
            <a:r>
              <a:rPr lang="ru-RU" dirty="0"/>
              <a:t>человека, ведущих к </a:t>
            </a:r>
            <a:r>
              <a:rPr lang="ru-RU" b="1" dirty="0"/>
              <a:t>улучшению</a:t>
            </a:r>
            <a:r>
              <a:rPr lang="ru-RU" dirty="0"/>
              <a:t> </a:t>
            </a:r>
            <a:r>
              <a:rPr lang="ru-RU" u="sng" dirty="0" smtClean="0"/>
              <a:t>благосостояния</a:t>
            </a:r>
            <a:r>
              <a:rPr lang="ru-RU" dirty="0" smtClean="0"/>
              <a:t> и </a:t>
            </a:r>
            <a:r>
              <a:rPr lang="ru-RU" dirty="0"/>
              <a:t>повышению </a:t>
            </a:r>
            <a:r>
              <a:rPr lang="ru-RU" u="sng" dirty="0"/>
              <a:t>качества </a:t>
            </a:r>
            <a:r>
              <a:rPr lang="ru-RU" u="sng" dirty="0" smtClean="0"/>
              <a:t>жизни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560983" y="3217694"/>
            <a:ext cx="7458419" cy="89088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это </a:t>
            </a:r>
            <a:r>
              <a:rPr lang="ru-RU" b="1" dirty="0" smtClean="0"/>
              <a:t>обеспеченность</a:t>
            </a:r>
            <a:r>
              <a:rPr lang="ru-RU" dirty="0" smtClean="0"/>
              <a:t> </a:t>
            </a:r>
            <a:r>
              <a:rPr lang="ru-RU" b="1" dirty="0"/>
              <a:t>населения </a:t>
            </a:r>
            <a:r>
              <a:rPr lang="ru-RU" dirty="0"/>
              <a:t>страны, государства, социальной группы или класса, семьи, отдельной личности </a:t>
            </a:r>
            <a:r>
              <a:rPr lang="ru-RU" b="1" dirty="0"/>
              <a:t>материальными, финансовыми, социальными и духовными благами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560982" y="4197899"/>
            <a:ext cx="7458419" cy="1015866"/>
          </a:xfrm>
          <a:prstGeom prst="flowChartAlternateProcess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это </a:t>
            </a:r>
            <a:r>
              <a:rPr lang="ru-RU" b="1" dirty="0"/>
              <a:t>особая разновидность экономического поведения</a:t>
            </a:r>
            <a:r>
              <a:rPr lang="ru-RU" dirty="0"/>
              <a:t>, связанная с </a:t>
            </a:r>
            <a:r>
              <a:rPr lang="ru-RU" b="1" dirty="0"/>
              <a:t>поведением населения </a:t>
            </a:r>
            <a:r>
              <a:rPr lang="ru-RU" dirty="0"/>
              <a:t>на рынке </a:t>
            </a:r>
            <a:r>
              <a:rPr lang="ru-RU" b="1" dirty="0"/>
              <a:t>финансовых</a:t>
            </a:r>
            <a:r>
              <a:rPr lang="ru-RU" dirty="0"/>
              <a:t> продуктов и услуг и предполагающая </a:t>
            </a:r>
            <a:r>
              <a:rPr lang="ru-RU" b="1" dirty="0"/>
              <a:t>мобилизацию, перераспределение и инвестирование </a:t>
            </a:r>
            <a:r>
              <a:rPr lang="ru-RU" dirty="0"/>
              <a:t>имеющихся в распоряжении населения </a:t>
            </a:r>
            <a:r>
              <a:rPr lang="ru-RU" b="1" dirty="0"/>
              <a:t>денежных ресурсов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8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74855"/>
            <a:ext cx="12192000" cy="80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92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43" y="242371"/>
            <a:ext cx="1113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Сказка о деньгах. Серия «История возникновения денег. Обмен» (5-7 классы)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2525" y="6321943"/>
            <a:ext cx="765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u="sng" dirty="0">
                <a:hlinkClick r:id="rId5"/>
              </a:rPr>
              <a:t>www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edu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pacc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4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74855"/>
            <a:ext cx="12192000" cy="80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92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607" y="1806766"/>
            <a:ext cx="5155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 же такое </a:t>
            </a:r>
            <a:r>
              <a:rPr lang="ru-RU" sz="3600" b="1" u="sng" dirty="0"/>
              <a:t>ДЕНЬГИ</a:t>
            </a:r>
            <a:r>
              <a:rPr lang="ru-RU" sz="3600" dirty="0" smtClean="0"/>
              <a:t>….?</a:t>
            </a:r>
          </a:p>
          <a:p>
            <a:endParaRPr lang="ru-RU" sz="3600" dirty="0" smtClean="0"/>
          </a:p>
          <a:p>
            <a:r>
              <a:rPr lang="ru-RU" sz="3600" i="1" dirty="0" smtClean="0"/>
              <a:t>Дайте свой вариант определения….</a:t>
            </a:r>
            <a:endParaRPr lang="ru-RU" sz="36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533" y="1222005"/>
            <a:ext cx="4974668" cy="3314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1644" y="51305"/>
            <a:ext cx="1186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Де́ньги</a:t>
            </a:r>
            <a:r>
              <a:rPr lang="ru-RU" sz="2000" dirty="0" smtClean="0">
                <a:solidFill>
                  <a:schemeClr val="bg1"/>
                </a:solidFill>
              </a:rPr>
              <a:t> — особый товар, выполняющий роль всеобщего эквивалента, служащий </a:t>
            </a:r>
            <a:r>
              <a:rPr lang="ru-RU" sz="2000" b="1" dirty="0" smtClean="0">
                <a:solidFill>
                  <a:schemeClr val="bg1"/>
                </a:solidFill>
              </a:rPr>
              <a:t>мерой цен (стоимости) </a:t>
            </a:r>
            <a:r>
              <a:rPr lang="ru-RU" sz="2000" dirty="0" smtClean="0">
                <a:solidFill>
                  <a:schemeClr val="bg1"/>
                </a:solidFill>
              </a:rPr>
              <a:t>и способный непосредственно </a:t>
            </a:r>
            <a:r>
              <a:rPr lang="ru-RU" sz="2000" b="1" dirty="0" smtClean="0">
                <a:solidFill>
                  <a:schemeClr val="bg1"/>
                </a:solidFill>
              </a:rPr>
              <a:t>легко обмениваться</a:t>
            </a:r>
            <a:r>
              <a:rPr lang="ru-RU" sz="2000" dirty="0" smtClean="0">
                <a:solidFill>
                  <a:schemeClr val="bg1"/>
                </a:solidFill>
              </a:rPr>
              <a:t> на предлагаемые товары или услуги.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046" y="2176098"/>
            <a:ext cx="11057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Обсудим….</a:t>
            </a:r>
          </a:p>
          <a:p>
            <a:pPr algn="ctr"/>
            <a:r>
              <a:rPr lang="ru-RU" sz="4800" b="1" dirty="0" smtClean="0"/>
              <a:t>О чём был фильм?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614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397" y="1547585"/>
            <a:ext cx="6265293" cy="33845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74855"/>
            <a:ext cx="12192000" cy="80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92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607" y="1806766"/>
            <a:ext cx="5155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Какие ещё функции могут выполнять деньги?</a:t>
            </a:r>
          </a:p>
          <a:p>
            <a:endParaRPr lang="ru-RU" sz="3600" dirty="0" smtClean="0"/>
          </a:p>
          <a:p>
            <a:r>
              <a:rPr lang="ru-RU" sz="3600" i="1" dirty="0" smtClean="0"/>
              <a:t>Дайте свой вариант….</a:t>
            </a:r>
            <a:endParaRPr lang="ru-RU" sz="3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607" y="37327"/>
            <a:ext cx="11634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Подсказка: деньги </a:t>
            </a:r>
            <a:r>
              <a:rPr lang="ru-RU" sz="2400" dirty="0">
                <a:solidFill>
                  <a:schemeClr val="bg1"/>
                </a:solidFill>
              </a:rPr>
              <a:t>выполняют </a:t>
            </a:r>
            <a:r>
              <a:rPr lang="ru-RU" sz="2400" dirty="0" smtClean="0">
                <a:solidFill>
                  <a:schemeClr val="bg1"/>
                </a:solidFill>
              </a:rPr>
              <a:t>функции </a:t>
            </a:r>
            <a:r>
              <a:rPr lang="ru-RU" sz="2400" b="1" dirty="0">
                <a:solidFill>
                  <a:schemeClr val="bg1"/>
                </a:solidFill>
              </a:rPr>
              <a:t>меры стоимости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средства обращения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средства образования сокровищ, средства платежа и мировых денег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046" y="2176098"/>
            <a:ext cx="1105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Обсудим….</a:t>
            </a:r>
          </a:p>
          <a:p>
            <a:pPr algn="ctr"/>
            <a:r>
              <a:rPr lang="ru-RU" sz="3200" b="1" dirty="0" smtClean="0"/>
              <a:t>Какую функцию деньги выполняли в фильме?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077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74855"/>
            <a:ext cx="12192000" cy="80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92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43" y="242371"/>
            <a:ext cx="1113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Фильм «История денег: от куниц до бумажных»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2525" y="6321943"/>
            <a:ext cx="765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Источник: </a:t>
            </a:r>
            <a:r>
              <a:rPr lang="en-US" u="sng" dirty="0">
                <a:hlinkClick r:id="rId5"/>
              </a:rPr>
              <a:t>www</a:t>
            </a:r>
            <a:r>
              <a:rPr lang="ru-RU" u="sng" dirty="0">
                <a:hlinkClick r:id="rId5"/>
              </a:rPr>
              <a:t>.</a:t>
            </a:r>
            <a:r>
              <a:rPr lang="ru-RU" u="sng" dirty="0" err="1">
                <a:hlinkClick r:id="rId5"/>
              </a:rPr>
              <a:t>вашифинансы.ру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4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74855"/>
            <a:ext cx="12192000" cy="80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08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92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151" y="1426938"/>
            <a:ext cx="6260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- Бартер</a:t>
            </a:r>
          </a:p>
          <a:p>
            <a:endParaRPr lang="ru-RU" sz="3600" b="1" dirty="0" smtClean="0">
              <a:solidFill>
                <a:srgbClr val="008000"/>
              </a:solidFill>
            </a:endParaRPr>
          </a:p>
          <a:p>
            <a:r>
              <a:rPr lang="ru-RU" sz="3600" b="1" dirty="0" smtClean="0">
                <a:solidFill>
                  <a:srgbClr val="008000"/>
                </a:solidFill>
              </a:rPr>
              <a:t>- Ликвидность</a:t>
            </a:r>
          </a:p>
          <a:p>
            <a:endParaRPr lang="ru-RU" sz="3600" b="1" dirty="0" smtClean="0">
              <a:solidFill>
                <a:srgbClr val="008000"/>
              </a:solidFill>
            </a:endParaRPr>
          </a:p>
          <a:p>
            <a:r>
              <a:rPr lang="ru-RU" sz="3600" b="1" dirty="0" smtClean="0">
                <a:solidFill>
                  <a:srgbClr val="008000"/>
                </a:solidFill>
              </a:rPr>
              <a:t>- Покупательская способность</a:t>
            </a:r>
          </a:p>
          <a:p>
            <a:endParaRPr lang="ru-RU" sz="3600" dirty="0" smtClean="0"/>
          </a:p>
          <a:p>
            <a:endParaRPr lang="ru-RU" sz="3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88371" y="191524"/>
            <a:ext cx="1113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Мы узнали….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54" y="1311279"/>
            <a:ext cx="5354309" cy="4068225"/>
          </a:xfrm>
          <a:prstGeom prst="rect">
            <a:avLst/>
          </a:prstGeom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2771335" y="1311279"/>
            <a:ext cx="9276028" cy="827010"/>
          </a:xfrm>
          <a:prstGeom prst="flowChartAlternate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это договор</a:t>
            </a:r>
            <a:r>
              <a:rPr lang="ru-RU" sz="2000" dirty="0"/>
              <a:t>, согласно которому происходит </a:t>
            </a:r>
            <a:r>
              <a:rPr lang="ru-RU" sz="2000" b="1" dirty="0"/>
              <a:t>обмен</a:t>
            </a:r>
            <a:r>
              <a:rPr lang="ru-RU" sz="2000" dirty="0"/>
              <a:t> товара на товар, услуги на товар или услуги на услугу </a:t>
            </a:r>
            <a:r>
              <a:rPr lang="ru-RU" sz="2000" b="1" dirty="0"/>
              <a:t>без использования денег</a:t>
            </a:r>
            <a:r>
              <a:rPr lang="ru-RU" sz="2000" dirty="0"/>
              <a:t>.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502855" y="2486266"/>
            <a:ext cx="8544508" cy="859125"/>
          </a:xfrm>
          <a:prstGeom prst="flowChartAlternate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это возможность стремительно продать активы по высокой стоимости. 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499274" y="3594209"/>
            <a:ext cx="5548089" cy="675249"/>
          </a:xfrm>
          <a:prstGeom prst="flowChartAlternate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это способность </a:t>
            </a:r>
            <a:r>
              <a:rPr lang="ru-RU" sz="2000" dirty="0"/>
              <a:t>приобретения товара (услуги) </a:t>
            </a:r>
            <a:endParaRPr lang="ru-RU" sz="2000" dirty="0" smtClean="0"/>
          </a:p>
          <a:p>
            <a:pPr algn="ctr"/>
            <a:r>
              <a:rPr lang="ru-RU" sz="2000" dirty="0" smtClean="0"/>
              <a:t>на фиксированную денежную </a:t>
            </a:r>
            <a:r>
              <a:rPr lang="ru-RU" sz="2000" dirty="0"/>
              <a:t>единицу.</a:t>
            </a:r>
          </a:p>
        </p:txBody>
      </p:sp>
    </p:spTree>
    <p:extLst>
      <p:ext uri="{BB962C8B-B14F-4D97-AF65-F5344CB8AC3E}">
        <p14:creationId xmlns:p14="http://schemas.microsoft.com/office/powerpoint/2010/main" val="13568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8603"/>
            <a:ext cx="12192000" cy="29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2952"/>
            <a:ext cx="12192000" cy="69973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74855"/>
            <a:ext cx="12192000" cy="80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406" y="6119650"/>
            <a:ext cx="703386" cy="7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948" y="6321943"/>
            <a:ext cx="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09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92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" y="6009197"/>
            <a:ext cx="1321204" cy="773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607" y="180676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Какие бывают </a:t>
            </a:r>
            <a:r>
              <a:rPr lang="ru-RU" sz="3600" b="1" u="sng" dirty="0"/>
              <a:t>ДЕНЬГИ</a:t>
            </a:r>
            <a:r>
              <a:rPr lang="ru-RU" sz="3600" dirty="0" smtClean="0"/>
              <a:t>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2592" y="203375"/>
            <a:ext cx="1113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Мы узнали…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308" y="1137849"/>
            <a:ext cx="5486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Этапы развития денег:</a:t>
            </a:r>
          </a:p>
          <a:p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Товарные/натуральные деньги </a:t>
            </a:r>
            <a:r>
              <a:rPr lang="ru-RU" sz="2000" dirty="0" smtClean="0"/>
              <a:t>(ракушки, домашние животные и их шкуры, какие-то стандартные ценные вещи, например наконечники копий; Золотые и серебряные монеты).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Символические деньги.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Металлические (монеты).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Бумажные (денежные купюры).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Безналичные (банковские счета, пластиковые карты, электронные деньги).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56" y="3708484"/>
            <a:ext cx="2952750" cy="1552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0" y="3713332"/>
            <a:ext cx="2763798" cy="1547727"/>
          </a:xfrm>
          <a:prstGeom prst="rect">
            <a:avLst/>
          </a:prstGeom>
        </p:spPr>
      </p:pic>
      <p:sp>
        <p:nvSpPr>
          <p:cNvPr id="16" name="Выноска со стрелкой вниз 15"/>
          <p:cNvSpPr/>
          <p:nvPr/>
        </p:nvSpPr>
        <p:spPr>
          <a:xfrm>
            <a:off x="488681" y="2502898"/>
            <a:ext cx="2300045" cy="1205586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наличные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486150" y="2522069"/>
            <a:ext cx="2295384" cy="1199115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безналичные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461</Words>
  <Application>Microsoft Office PowerPoint</Application>
  <PresentationFormat>Произвольный</PresentationFormat>
  <Paragraphs>88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 язык</dc:creator>
  <cp:lastModifiedBy>Роберт</cp:lastModifiedBy>
  <cp:revision>97</cp:revision>
  <dcterms:created xsi:type="dcterms:W3CDTF">2022-05-26T02:52:21Z</dcterms:created>
  <dcterms:modified xsi:type="dcterms:W3CDTF">2022-10-03T00:47:34Z</dcterms:modified>
</cp:coreProperties>
</file>