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92" r:id="rId5"/>
    <p:sldId id="285" r:id="rId6"/>
    <p:sldId id="288" r:id="rId7"/>
    <p:sldId id="289" r:id="rId8"/>
    <p:sldId id="294" r:id="rId9"/>
    <p:sldId id="260" r:id="rId10"/>
    <p:sldId id="29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67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4CD2D-0563-4AF1-9C6A-632803D26975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971A7-D093-48A5-809E-03EAC7310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00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971A7-D093-48A5-809E-03EAC73106A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69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AEBA-A38D-4036-957F-BDEAC263274E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31FC-B240-4BF5-A571-2A177FC9E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5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AEBA-A38D-4036-957F-BDEAC263274E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31FC-B240-4BF5-A571-2A177FC9E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772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AEBA-A38D-4036-957F-BDEAC263274E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31FC-B240-4BF5-A571-2A177FC9E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77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AEBA-A38D-4036-957F-BDEAC263274E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31FC-B240-4BF5-A571-2A177FC9E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18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AEBA-A38D-4036-957F-BDEAC263274E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31FC-B240-4BF5-A571-2A177FC9E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84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AEBA-A38D-4036-957F-BDEAC263274E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31FC-B240-4BF5-A571-2A177FC9E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23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AEBA-A38D-4036-957F-BDEAC263274E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31FC-B240-4BF5-A571-2A177FC9E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40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AEBA-A38D-4036-957F-BDEAC263274E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31FC-B240-4BF5-A571-2A177FC9E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7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AEBA-A38D-4036-957F-BDEAC263274E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31FC-B240-4BF5-A571-2A177FC9E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15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AEBA-A38D-4036-957F-BDEAC263274E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31FC-B240-4BF5-A571-2A177FC9E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12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AEBA-A38D-4036-957F-BDEAC263274E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31FC-B240-4BF5-A571-2A177FC9E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9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BAEBA-A38D-4036-957F-BDEAC263274E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231FC-B240-4BF5-A571-2A177FC9E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02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251" y="2262538"/>
            <a:ext cx="7925409" cy="4160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7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Speaking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48299" y="2093205"/>
            <a:ext cx="10521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Introducing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529" y="365125"/>
            <a:ext cx="8990754" cy="605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0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7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Well done!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841" y="1465244"/>
            <a:ext cx="5144878" cy="51448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98" y="1352378"/>
            <a:ext cx="8070172" cy="53706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88067" y="5673687"/>
            <a:ext cx="2688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See you soon!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2533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7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Reading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48299" y="2093205"/>
            <a:ext cx="105211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</a:t>
            </a:r>
            <a:r>
              <a:rPr lang="en-US" sz="2800" u="sng" dirty="0" smtClean="0"/>
              <a:t>Smile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pPr algn="just"/>
            <a:r>
              <a:rPr lang="en-US" sz="2800" dirty="0" smtClean="0"/>
              <a:t>You smile when you’re happy. We smile because we’re happy, and smiling makes our body </a:t>
            </a:r>
            <a:r>
              <a:rPr lang="en-US" sz="2800" b="1" dirty="0" smtClean="0"/>
              <a:t>release dopamine</a:t>
            </a:r>
            <a:r>
              <a:rPr lang="en-US" sz="2800" dirty="0" smtClean="0"/>
              <a:t>, which makes us happier. That doesn’t mean you need to go around with a </a:t>
            </a:r>
            <a:r>
              <a:rPr lang="en-US" sz="2800" b="1" dirty="0" smtClean="0"/>
              <a:t>fake smile</a:t>
            </a:r>
            <a:r>
              <a:rPr lang="en-US" sz="2800" dirty="0" smtClean="0"/>
              <a:t> on your face all the time. But the next time you find yourself feeling bad, </a:t>
            </a:r>
            <a:r>
              <a:rPr lang="en-US" sz="2800" b="1" dirty="0" smtClean="0"/>
              <a:t>crack a smile</a:t>
            </a:r>
            <a:r>
              <a:rPr lang="en-US" sz="2800" dirty="0" smtClean="0"/>
              <a:t> and see what happens. Or start each morning by smiling at yourself in the mirror.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5822" y="386003"/>
            <a:ext cx="3747912" cy="232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7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Reading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48299" y="2093205"/>
            <a:ext cx="105211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2</a:t>
            </a:r>
            <a:r>
              <a:rPr lang="en-US" sz="2800" dirty="0"/>
              <a:t>. </a:t>
            </a:r>
            <a:r>
              <a:rPr lang="en-US" sz="2800" u="sng" dirty="0"/>
              <a:t>Exercise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  <a:p>
            <a:pPr algn="just"/>
            <a:r>
              <a:rPr lang="en-US" sz="2800" dirty="0"/>
              <a:t>Exercise isn’t just for your body. Regular exercise can help </a:t>
            </a:r>
            <a:r>
              <a:rPr lang="en-US" sz="2800" b="1" dirty="0" smtClean="0"/>
              <a:t>to reduce </a:t>
            </a:r>
            <a:r>
              <a:rPr lang="en-US" sz="2800" b="1" dirty="0"/>
              <a:t>stress</a:t>
            </a:r>
            <a:r>
              <a:rPr lang="en-US" sz="2800" dirty="0"/>
              <a:t> and symptoms of depression while </a:t>
            </a:r>
            <a:r>
              <a:rPr lang="en-US" sz="2800" b="1" dirty="0" smtClean="0"/>
              <a:t>boosting happiness</a:t>
            </a:r>
            <a:r>
              <a:rPr lang="en-US" sz="2800" dirty="0"/>
              <a:t>. Even a small amount of physical activity </a:t>
            </a:r>
            <a:r>
              <a:rPr lang="en-US" sz="2800" dirty="0" smtClean="0"/>
              <a:t>can </a:t>
            </a:r>
            <a:r>
              <a:rPr lang="en-US" sz="2800" b="1" dirty="0" smtClean="0"/>
              <a:t>make </a:t>
            </a:r>
            <a:r>
              <a:rPr lang="en-US" sz="2800" b="1" dirty="0"/>
              <a:t>a difference</a:t>
            </a:r>
            <a:r>
              <a:rPr lang="en-US" sz="2800" dirty="0"/>
              <a:t>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595" y="677334"/>
            <a:ext cx="3658205" cy="24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4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7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Grammar</a:t>
            </a:r>
            <a:r>
              <a:rPr lang="ru-RU" b="1" dirty="0" smtClean="0"/>
              <a:t>: </a:t>
            </a:r>
            <a:r>
              <a:rPr lang="en-US" b="1" dirty="0" smtClean="0"/>
              <a:t>Present Perfect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437" y="1235072"/>
            <a:ext cx="5983516" cy="248078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5158" y="2874723"/>
            <a:ext cx="4363436" cy="841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188" y="4408130"/>
            <a:ext cx="115096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Настоящее совершенное время</a:t>
            </a:r>
            <a:r>
              <a:rPr lang="ru-RU" sz="2800" dirty="0" smtClean="0"/>
              <a:t> – обозначает действие или событие, </a:t>
            </a:r>
          </a:p>
          <a:p>
            <a:pPr algn="r"/>
            <a:r>
              <a:rPr lang="ru-RU" sz="2800" dirty="0" smtClean="0">
                <a:solidFill>
                  <a:srgbClr val="00B0F0"/>
                </a:solidFill>
              </a:rPr>
              <a:t>которое началось в прошлом (</a:t>
            </a:r>
            <a:r>
              <a:rPr lang="ru-RU" sz="2800" u="sng" dirty="0" smtClean="0">
                <a:solidFill>
                  <a:srgbClr val="00B0F0"/>
                </a:solidFill>
              </a:rPr>
              <a:t>неважно когда</a:t>
            </a:r>
            <a:r>
              <a:rPr lang="ru-RU" sz="2800" dirty="0" smtClean="0">
                <a:solidFill>
                  <a:srgbClr val="00B0F0"/>
                </a:solidFill>
              </a:rPr>
              <a:t>) </a:t>
            </a:r>
            <a:endParaRPr lang="en-US" sz="2800" dirty="0" smtClean="0">
              <a:solidFill>
                <a:srgbClr val="00B0F0"/>
              </a:solidFill>
            </a:endParaRPr>
          </a:p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и  завершилось в настоящий момент времени, </a:t>
            </a:r>
            <a:r>
              <a:rPr lang="ru-RU" sz="2800" u="sng" dirty="0" smtClean="0">
                <a:solidFill>
                  <a:srgbClr val="FF0000"/>
                </a:solidFill>
              </a:rPr>
              <a:t>как факт-результат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5158" y="1536118"/>
            <a:ext cx="436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have/has + V3/</a:t>
            </a:r>
            <a:r>
              <a:rPr lang="en-US" sz="3600" b="1" dirty="0" err="1" smtClean="0">
                <a:solidFill>
                  <a:srgbClr val="FF0000"/>
                </a:solidFill>
              </a:rPr>
              <a:t>ed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7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>
                <a:solidFill>
                  <a:srgbClr val="FFC000"/>
                </a:solidFill>
              </a:rPr>
              <a:t>Why</a:t>
            </a:r>
            <a:r>
              <a:rPr lang="en-US" b="1" dirty="0" smtClean="0"/>
              <a:t> do we use Present Perfect</a:t>
            </a:r>
            <a:r>
              <a:rPr lang="ru-RU" b="1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2536" y="2214390"/>
            <a:ext cx="447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800" dirty="0" smtClean="0"/>
              <a:t>Result </a:t>
            </a:r>
            <a:r>
              <a:rPr lang="en-US" sz="4800" u="sng" dirty="0" smtClean="0">
                <a:solidFill>
                  <a:srgbClr val="00B050"/>
                </a:solidFill>
              </a:rPr>
              <a:t>BY NOW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7577" y="2214389"/>
            <a:ext cx="4638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Результат</a:t>
            </a:r>
            <a:r>
              <a:rPr lang="ru-RU" sz="2400" dirty="0"/>
              <a:t> </a:t>
            </a:r>
            <a:r>
              <a:rPr lang="ru-RU" sz="2400" dirty="0" smtClean="0"/>
              <a:t>важен к настоящему моменту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02536" y="3294044"/>
            <a:ext cx="4384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800" dirty="0">
                <a:solidFill>
                  <a:srgbClr val="00B0F0"/>
                </a:solidFill>
              </a:rPr>
              <a:t>Experience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07577" y="3183872"/>
            <a:ext cx="46381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Опыт </a:t>
            </a:r>
          </a:p>
          <a:p>
            <a:r>
              <a:rPr lang="ru-RU" sz="2000" dirty="0" smtClean="0"/>
              <a:t>(пробовали, делали – имеем знание)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63977" y="4230476"/>
            <a:ext cx="4461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dirty="0">
                <a:solidFill>
                  <a:srgbClr val="7030A0"/>
                </a:solidFill>
              </a:rPr>
              <a:t>Achievement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60755" y="4171357"/>
            <a:ext cx="36465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Достижение </a:t>
            </a:r>
            <a:r>
              <a:rPr lang="ru-RU" sz="2000" dirty="0" smtClean="0"/>
              <a:t>(гордость за выполненное)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1098932" y="5310130"/>
            <a:ext cx="4280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/>
              <a:t>    </a:t>
            </a:r>
            <a:r>
              <a:rPr lang="en-US" sz="2000" b="1" dirty="0" smtClean="0"/>
              <a:t>Happened </a:t>
            </a:r>
            <a:r>
              <a:rPr lang="en-US" sz="2000" b="1" dirty="0"/>
              <a:t>in the past, </a:t>
            </a:r>
            <a:endParaRPr lang="ru-RU" sz="2000" b="1" dirty="0" smtClean="0"/>
          </a:p>
          <a:p>
            <a:r>
              <a:rPr lang="ru-RU" sz="2000" b="1" dirty="0" smtClean="0"/>
              <a:t>         </a:t>
            </a:r>
            <a:r>
              <a:rPr lang="en-US" sz="2000" b="1" dirty="0" smtClean="0"/>
              <a:t>but </a:t>
            </a:r>
            <a:r>
              <a:rPr lang="en-US" sz="2000" b="1" dirty="0">
                <a:solidFill>
                  <a:srgbClr val="FF0000"/>
                </a:solidFill>
              </a:rPr>
              <a:t>the result is important </a:t>
            </a:r>
            <a:r>
              <a:rPr lang="en-US" sz="2000" b="1" dirty="0" smtClean="0">
                <a:solidFill>
                  <a:srgbClr val="FF0000"/>
                </a:solidFill>
              </a:rPr>
              <a:t>now</a:t>
            </a:r>
            <a:r>
              <a:rPr lang="ru-RU" sz="2000" b="1" dirty="0" smtClean="0"/>
              <a:t>.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60755" y="5338447"/>
            <a:ext cx="4638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Случившееся в прошлом, </a:t>
            </a:r>
          </a:p>
          <a:p>
            <a:r>
              <a:rPr lang="ru-RU" sz="2000" b="1" dirty="0" smtClean="0"/>
              <a:t>но результат важен сейчас.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9383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7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Affirmative sentences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653211"/>
            <a:ext cx="2994359" cy="25538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734" y="2276754"/>
            <a:ext cx="3799253" cy="32108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52101" y="5702753"/>
            <a:ext cx="4241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Can you imagine!</a:t>
            </a:r>
          </a:p>
          <a:p>
            <a:r>
              <a:rPr lang="en-US" b="1" dirty="0" smtClean="0"/>
              <a:t>This little kitty </a:t>
            </a:r>
            <a:r>
              <a:rPr lang="en-US" b="1" dirty="0" smtClean="0">
                <a:solidFill>
                  <a:srgbClr val="00B0F0"/>
                </a:solidFill>
              </a:rPr>
              <a:t>has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already </a:t>
            </a:r>
            <a:r>
              <a:rPr lang="en-US" b="1" dirty="0" smtClean="0">
                <a:solidFill>
                  <a:srgbClr val="00B0F0"/>
                </a:solidFill>
              </a:rPr>
              <a:t>read</a:t>
            </a:r>
            <a:r>
              <a:rPr lang="en-US" b="1" dirty="0" smtClean="0"/>
              <a:t> the book.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7273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7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Affirmative sentences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1" y="1467556"/>
            <a:ext cx="3426218" cy="28841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372" y="2464130"/>
            <a:ext cx="4079649" cy="3217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0436" y="5854535"/>
            <a:ext cx="389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… and the kitten </a:t>
            </a:r>
            <a:r>
              <a:rPr lang="en-US" b="1" dirty="0" smtClean="0">
                <a:solidFill>
                  <a:srgbClr val="00B0F0"/>
                </a:solidFill>
              </a:rPr>
              <a:t>has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paint</a:t>
            </a:r>
            <a:r>
              <a:rPr lang="en-US" b="1" u="sng" dirty="0" smtClean="0">
                <a:solidFill>
                  <a:srgbClr val="00B0F0"/>
                </a:solidFill>
              </a:rPr>
              <a:t>ed</a:t>
            </a:r>
            <a:r>
              <a:rPr lang="en-US" b="1" dirty="0" smtClean="0"/>
              <a:t> a picture.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9222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7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Affirmative sentences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324559"/>
            <a:ext cx="847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</a:t>
            </a:r>
          </a:p>
          <a:p>
            <a:r>
              <a:rPr lang="en-US" sz="2400" b="1" dirty="0"/>
              <a:t>y</a:t>
            </a:r>
            <a:r>
              <a:rPr lang="en-US" sz="2400" b="1" dirty="0" smtClean="0"/>
              <a:t>ou</a:t>
            </a:r>
          </a:p>
          <a:p>
            <a:r>
              <a:rPr lang="en-US" sz="2400" b="1" dirty="0" smtClean="0"/>
              <a:t>they</a:t>
            </a:r>
          </a:p>
          <a:p>
            <a:r>
              <a:rPr lang="en-US" sz="2400" b="1" dirty="0" smtClean="0"/>
              <a:t>we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05529" y="2768028"/>
            <a:ext cx="488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</a:t>
            </a:r>
            <a:r>
              <a:rPr lang="en-US" sz="2800" dirty="0" smtClean="0">
                <a:solidFill>
                  <a:srgbClr val="00B0F0"/>
                </a:solidFill>
              </a:rPr>
              <a:t>have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never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seen</a:t>
            </a:r>
            <a:r>
              <a:rPr lang="en-US" sz="2800" dirty="0" smtClean="0"/>
              <a:t> the snow.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9306" y="3029638"/>
            <a:ext cx="1046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have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4381" y="3690652"/>
            <a:ext cx="2049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+ V3/</a:t>
            </a:r>
            <a:r>
              <a:rPr lang="en-US" sz="4000" b="1" dirty="0" err="1" smtClean="0">
                <a:solidFill>
                  <a:srgbClr val="002060"/>
                </a:solidFill>
              </a:rPr>
              <a:t>ed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527933"/>
            <a:ext cx="847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he</a:t>
            </a:r>
          </a:p>
          <a:p>
            <a:r>
              <a:rPr lang="en-US" sz="2400" b="1" dirty="0" smtClean="0">
                <a:solidFill>
                  <a:srgbClr val="00B0F0"/>
                </a:solidFill>
              </a:rPr>
              <a:t>she</a:t>
            </a:r>
          </a:p>
          <a:p>
            <a:r>
              <a:rPr lang="en-US" sz="2400" b="1" dirty="0" smtClean="0">
                <a:solidFill>
                  <a:srgbClr val="00B0F0"/>
                </a:solidFill>
              </a:rPr>
              <a:t>it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4053" y="4869455"/>
            <a:ext cx="1211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has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4512" y="3521375"/>
            <a:ext cx="5166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She </a:t>
            </a:r>
            <a:r>
              <a:rPr lang="en-US" sz="2800" dirty="0" smtClean="0">
                <a:solidFill>
                  <a:srgbClr val="00B0F0"/>
                </a:solidFill>
              </a:rPr>
              <a:t>has been </a:t>
            </a:r>
            <a:r>
              <a:rPr lang="en-US" sz="2800" dirty="0" smtClean="0"/>
              <a:t>to India once.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05529" y="4339012"/>
            <a:ext cx="5155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She </a:t>
            </a:r>
            <a:r>
              <a:rPr lang="en-US" sz="2800" dirty="0" smtClean="0">
                <a:solidFill>
                  <a:srgbClr val="00B0F0"/>
                </a:solidFill>
              </a:rPr>
              <a:t>has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already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had</a:t>
            </a:r>
            <a:r>
              <a:rPr lang="en-US" sz="2800" dirty="0" smtClean="0"/>
              <a:t> lunch </a:t>
            </a:r>
            <a:r>
              <a:rPr lang="en-US" sz="2800" u="sng" dirty="0" smtClean="0"/>
              <a:t>today.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05529" y="5093500"/>
            <a:ext cx="5166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I`</a:t>
            </a:r>
            <a:r>
              <a:rPr lang="en-US" sz="2800" dirty="0" smtClean="0">
                <a:solidFill>
                  <a:srgbClr val="00B0F0"/>
                </a:solidFill>
              </a:rPr>
              <a:t>ve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cook</a:t>
            </a:r>
            <a:r>
              <a:rPr lang="en-US" sz="2800" u="sng" dirty="0" smtClean="0">
                <a:solidFill>
                  <a:srgbClr val="00B0F0"/>
                </a:solidFill>
              </a:rPr>
              <a:t>ed</a:t>
            </a:r>
            <a:r>
              <a:rPr lang="en-US" sz="2800" dirty="0" smtClean="0"/>
              <a:t> risotto a </a:t>
            </a:r>
            <a:r>
              <a:rPr lang="en-US" sz="2800" dirty="0" smtClean="0">
                <a:solidFill>
                  <a:srgbClr val="7030A0"/>
                </a:solidFill>
              </a:rPr>
              <a:t>few times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457" y="201375"/>
            <a:ext cx="3371162" cy="23598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72677" y="4954999"/>
            <a:ext cx="1145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неправильные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705119" y="4955000"/>
            <a:ext cx="1134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правильные</a:t>
            </a:r>
            <a:endParaRPr lang="ru-RU" sz="1200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4131325" y="4398538"/>
            <a:ext cx="121186" cy="47091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198" y="4398538"/>
            <a:ext cx="158510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3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9" grpId="0"/>
      <p:bldP spid="20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7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Exercises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2692" y="1244906"/>
            <a:ext cx="10521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Поставь глагол в </a:t>
            </a:r>
            <a:r>
              <a:rPr lang="en-US" sz="2800" i="1" dirty="0" smtClean="0"/>
              <a:t>Present Perfect tense</a:t>
            </a:r>
            <a:endParaRPr lang="ru-RU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36434" y="2048701"/>
            <a:ext cx="58765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already (decide) to study English.</a:t>
            </a:r>
            <a:endParaRPr lang="ru-RU" sz="2800" dirty="0" smtClean="0"/>
          </a:p>
          <a:p>
            <a:r>
              <a:rPr lang="en-US" sz="2800" dirty="0" smtClean="0"/>
              <a:t>He already (decide) to study English.</a:t>
            </a:r>
          </a:p>
          <a:p>
            <a:r>
              <a:rPr lang="en-US" sz="2800" dirty="0" smtClean="0"/>
              <a:t>We already (decide) to study English.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36434" y="3589476"/>
            <a:ext cx="9044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That`s amazing! She (run) fifteen kilometers this morning!</a:t>
            </a:r>
          </a:p>
          <a:p>
            <a:r>
              <a:rPr lang="en-US" sz="2800" dirty="0"/>
              <a:t>That`s amazing! </a:t>
            </a:r>
            <a:r>
              <a:rPr lang="en-US" sz="2800" dirty="0" smtClean="0"/>
              <a:t>I </a:t>
            </a:r>
            <a:r>
              <a:rPr lang="en-US" sz="2800" dirty="0"/>
              <a:t>(run) fifteen kilometers this morning!</a:t>
            </a:r>
            <a:endParaRPr lang="ru-RU" sz="2800" dirty="0"/>
          </a:p>
          <a:p>
            <a:r>
              <a:rPr lang="en-US" sz="2800" dirty="0"/>
              <a:t>That`s amazing! </a:t>
            </a:r>
            <a:r>
              <a:rPr lang="en-US" sz="2800" dirty="0" smtClean="0"/>
              <a:t>You </a:t>
            </a:r>
            <a:r>
              <a:rPr lang="en-US" sz="2800" dirty="0"/>
              <a:t>(run) fifteen kilometers this morning</a:t>
            </a:r>
            <a:r>
              <a:rPr lang="en-US" sz="2800" dirty="0" smtClean="0"/>
              <a:t>!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36434" y="5141268"/>
            <a:ext cx="8978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My brother and she already (see) this film.</a:t>
            </a:r>
          </a:p>
          <a:p>
            <a:r>
              <a:rPr lang="en-US" sz="2800" dirty="0" smtClean="0"/>
              <a:t>They already </a:t>
            </a:r>
            <a:r>
              <a:rPr lang="en-US" sz="2800" dirty="0"/>
              <a:t>(see) this film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He </a:t>
            </a:r>
            <a:r>
              <a:rPr lang="en-US" sz="2800" dirty="0"/>
              <a:t>already (see) this film</a:t>
            </a:r>
            <a:r>
              <a:rPr lang="en-US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2074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249</Words>
  <Application>Microsoft Office PowerPoint</Application>
  <PresentationFormat>Произвольный</PresentationFormat>
  <Paragraphs>62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Speaking</vt:lpstr>
      <vt:lpstr> Reading </vt:lpstr>
      <vt:lpstr> Reading </vt:lpstr>
      <vt:lpstr> Grammar: Present Perfect </vt:lpstr>
      <vt:lpstr> Why do we use Present Perfect?</vt:lpstr>
      <vt:lpstr> Affirmative sentences</vt:lpstr>
      <vt:lpstr> Affirmative sentences</vt:lpstr>
      <vt:lpstr> Affirmative sentences</vt:lpstr>
      <vt:lpstr> Exercises </vt:lpstr>
      <vt:lpstr> Well done!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</dc:title>
  <dc:creator>Английский язык</dc:creator>
  <cp:lastModifiedBy>Роберт</cp:lastModifiedBy>
  <cp:revision>76</cp:revision>
  <dcterms:created xsi:type="dcterms:W3CDTF">2022-06-16T03:30:25Z</dcterms:created>
  <dcterms:modified xsi:type="dcterms:W3CDTF">2022-10-03T00:52:27Z</dcterms:modified>
</cp:coreProperties>
</file>