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08" r:id="rId1"/>
  </p:sldMasterIdLst>
  <p:notesMasterIdLst>
    <p:notesMasterId r:id="rId32"/>
  </p:notesMasterIdLst>
  <p:sldIdLst>
    <p:sldId id="285" r:id="rId2"/>
    <p:sldId id="286" r:id="rId3"/>
    <p:sldId id="334" r:id="rId4"/>
    <p:sldId id="337" r:id="rId5"/>
    <p:sldId id="288" r:id="rId6"/>
    <p:sldId id="293" r:id="rId7"/>
    <p:sldId id="289" r:id="rId8"/>
    <p:sldId id="309" r:id="rId9"/>
    <p:sldId id="310" r:id="rId10"/>
    <p:sldId id="311" r:id="rId11"/>
    <p:sldId id="313" r:id="rId12"/>
    <p:sldId id="314" r:id="rId13"/>
    <p:sldId id="315" r:id="rId14"/>
    <p:sldId id="320" r:id="rId15"/>
    <p:sldId id="321" r:id="rId16"/>
    <p:sldId id="319" r:id="rId17"/>
    <p:sldId id="322" r:id="rId18"/>
    <p:sldId id="323" r:id="rId19"/>
    <p:sldId id="324" r:id="rId20"/>
    <p:sldId id="325" r:id="rId21"/>
    <p:sldId id="317" r:id="rId22"/>
    <p:sldId id="316" r:id="rId23"/>
    <p:sldId id="318" r:id="rId24"/>
    <p:sldId id="326" r:id="rId25"/>
    <p:sldId id="327" r:id="rId26"/>
    <p:sldId id="328" r:id="rId27"/>
    <p:sldId id="287" r:id="rId28"/>
    <p:sldId id="333" r:id="rId29"/>
    <p:sldId id="336" r:id="rId30"/>
    <p:sldId id="331" r:id="rId31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4F7DE-60A6-496B-A035-F4195263D246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0C6E4-D9F3-4ED2-B691-FE7DB3450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0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E94D-CAF7-4AE9-8CAA-F4209B9C7B28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7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91-3780-42AC-9F0B-484053FD5AAE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2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7C64-6C41-4033-B6F8-0135378E3400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6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A11F-61A3-41E5-A64F-FFBDA51203D0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6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D8A6-ACE4-42F5-AC51-B951306D35C2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1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3445-4E74-46DE-AC4D-22957111F14E}" type="datetime1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3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B9C8-2267-4E8D-84DD-7701BB77DFD0}" type="datetime1">
              <a:rPr lang="ru-RU" smtClean="0"/>
              <a:t>04.07.2022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6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97B6-A9EB-4C54-BFD0-8B0CAE9F1005}" type="datetime1">
              <a:rPr lang="ru-RU" smtClean="0"/>
              <a:t>04.07.2022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1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1E38-3E9C-47F7-A72A-2C89904CF301}" type="datetime1">
              <a:rPr lang="ru-RU" smtClean="0"/>
              <a:t>04.07.2022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6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D54C-C7EC-4776-8B74-0B795D4EA531}" type="datetime1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39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A8BD-FD3D-40FD-9C15-8CBC058C183A}" type="datetime1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227AF-4A15-4F65-AB24-D2D72C10F2D2}" type="datetime1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8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399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22096" y="6381328"/>
            <a:ext cx="370384" cy="365125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554" y="260648"/>
            <a:ext cx="20699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3" y="2996952"/>
            <a:ext cx="74718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ЦЕЛЕПОЛАГАНИЕ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SMART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687976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Троянова О.А., учитель английского и немецкого языков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ТМК ОУ «Диксонская средняя школа»</a:t>
            </a: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пгт Диксон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2022г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8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Цель – это образ конечного результата,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который необходимо достичь.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ставить цель, умение прописать свою цель – важная часть любого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как управленческого, так и жизненного.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00" y="1330777"/>
            <a:ext cx="6936484" cy="39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504056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Цели должны быть умными!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Умение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ставить четкие и понятные цели своим сотрудникам – это одна из основных компетенций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эффективного руководителя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Кроме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того, чтобы постоянно развиваться и двигаться вперед, руководитель может, и даже 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должен, ставить цели самому себе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Есть 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определенные правила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которые позволяют поставить цели так, чтобы они достигались, а не превращались в очередной невыполнимый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«прожект».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практике управления существуют так называемые 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SMART-критерии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которым должны соответствовать цели. С одной стороны, само слово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smart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в переводе с английского означает «умный», а с другой – это аббревиатура из пяти английских слов.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4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SMART - 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критерии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SMART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расшифровывается как: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Specific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(конкретная)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Measurable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(измеримая)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Achievable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(достижимая)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Relevant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(релевантная, значимая)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Time-Bound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(ограниченная временем)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140968"/>
            <a:ext cx="5517656" cy="28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Цель – это образ конечного результата, </a:t>
            </a:r>
          </a:p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который необходимо достичь.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SMART-анализ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простую и четкую структуру для определения целей и задач. Одна из причин популярности этой системы — это удобство ее использования. Она может быть использована практически всеми и для любого рода задач, а требуемые особые навыки постановки задач по SMART легко отрабатываются на практике.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это делается на специализированных тренажёрах.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658" y="3429000"/>
            <a:ext cx="5638646" cy="25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 – Specific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Конкретная)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Поставленные вами цели должны быть четкими, понятными и точно выраженными. В процессе постановки целей нет места глобальным и неопределенным подходам.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цель конкретна, то тому, кто к ней стремится, полностью понятно: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Чего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именно нужно добиться?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Когда необходимо получить результат?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В каком объеме?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24744"/>
            <a:ext cx="8859472" cy="48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34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 – Specific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Конкретная)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Некоторые специалисты по целеполаганию предлагают проверять цель на «конкретность» с помощью 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четырех W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060848"/>
            <a:ext cx="4726166" cy="34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 – Specific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Конкретная)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Конкретика поможет вам легко определить отдельные успехи на пути к выполнению конечных целей.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Если у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вас в голове формируется свое видение результата выполнения задачи. В процессе описания вами цели у этого человека формируется свое представление о том, что от него хотят. В итоге может получиться, что вы и исполнитель ваших замыслов по-разному представляете себе одну и ту же цель.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Степень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«прозрачности» поставленной задачи определяется однозначностью ее восприятия всеми участниками ее выполнения.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24744"/>
            <a:ext cx="7440121" cy="55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 – Measurable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Измеримая)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любой цели должны быть определены критерии измерения не только по конечному результату, но и по промежуточному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Измеримость цели предполагает наличие критериев (измерителей), которые позволили бы определить, достигнута ли поставленная цель и в какой степени. Если нет измерителей, очень сложно оценить результаты проделанной работы и объективно контролировать процесс.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Неизмеримая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цель никогда не позволит вам узнать, достигли вы ее или нет, таким образом вы вряд ли сможете сохранить правильную мотивацию. Отслеживание своего продвижения к цели является важной частью мотивации. Оно позволяет вам разбивать путь 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этапы. Это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касается как личных целей, так 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компании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В отсутствии необходимых этапов, которые позволят отследить уровень успеха в достижении цели, персонал потеряет всякий интерес к работе. 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1280949"/>
            <a:ext cx="9464036" cy="45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 – Achievable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Достижимая)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Многие люди делают критическую ошибку и ставят перед собой недостижимую цель. Цель должна быть в меру трудной, но достижимой. Достижимость цели определяется на основе собственного опыта с учетом всех имеющихся ресурсов и ограничений. Ограничениями могут быть: временные ресурсы, инвестиции, трудовые ресурсы, знания и опыт исполнителя, доступ к информации и ресурсам, возможность принимать решения и наличие управленческих рычагов у исполнителя цели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 достижимость цели нужно задать себе три вопроса: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«Есть 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меня или исполнителей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необходимые навыки?»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«Если нужных навыков нет, то понятно ли как их приобрести, где обучить(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)?»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«Знаем ли мы, каким должен быть первый шаг на пути к достижению цели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8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 – Relevant (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Значимая)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Рассматривая свои личные цели, обязательно убедитесь, что цель стоит вашего времени и ее достижение приносит вклад в достижение более высоких и важных для вас целей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Вопросы, которые необходимо задать для того, чтобы оценить значимость личной цели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Стоит ли эта задача ресурсов и усилий, которые от меня потребуются?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Удачное ли время для реализации цели?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Вписывается ли цель в общую стратегию моей жизни?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2098" y="57398"/>
            <a:ext cx="3979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Содержание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68760"/>
            <a:ext cx="8516307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Введение, предпосылки.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Понятия, цели и виды целей.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Технология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SMART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Практика.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Домашнее задание.</a:t>
            </a: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Философское видение вопроса.</a:t>
            </a:r>
          </a:p>
        </p:txBody>
      </p:sp>
    </p:spTree>
    <p:extLst>
      <p:ext uri="{BB962C8B-B14F-4D97-AF65-F5344CB8AC3E}">
        <p14:creationId xmlns:p14="http://schemas.microsoft.com/office/powerpoint/2010/main" val="35261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 –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Time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Bound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Ограниченная временем)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Одна из главных составляющих цели – это срок или точный период выполнения. Цель может иметь как фиксированную дату, так и охватывать определенный период.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Бизнес-цель без определения границ обречена на провал с самого начала. Личная же цель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без временных рамок будет лишена существенной доли энергии для ее достижения, и также с высокой степенью вероятности останется всего лишь нереализованной мечтой.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точных временных рамок мотивирует, служит напоминанием и способствует сохранению заданного темпа приближения к ней. Кроме того, временное ограничение помогает сосредоточиться на достижении цели в установленный срок или даже раньше. Цели, не имеющие крайних сроков или временного графика, довольно уязвимы для повседневных кризисов и передряг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2078"/>
            <a:ext cx="9211007" cy="35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Практика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268760"/>
            <a:ext cx="860146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«Я хочу лучше учиться»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определите, насколько указанная цель соответствует критериям SMART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Specific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конкретность)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Measurable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измеримость)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Achievable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достижимость)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Relevant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релевантность, значимость)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Time-Bound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ограниченность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во времени)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7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Практика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268760"/>
            <a:ext cx="860146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«Я хочу лучше учиться»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получить понимание важности получения практического навыка, за 5 минут непосредственно сейчас определите, насколько указанная цель соответствует критериям SMART по шкале 1-10 для каждого критерия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Specific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конкретность)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Measurable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измеримость)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Achievable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достижимость)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Relevant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релевантность, значимость)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Time-Bound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ограниченность во времен)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Практика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268760"/>
            <a:ext cx="8601464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хочу лучше учиться»</a:t>
            </a:r>
          </a:p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«Чтобы поступить на факультет программирования в 2025 году (с последующей перспективой получения высокооплачиваемой и интересной работы), мне нужно улучшить свои знания в английском до отметки 5. Для этого я составлю план индивидуального освоения предмета на лето 2022 с использованием методик скоростного запоминания слов, буду следовать ему и отлеживать динамику своих достижений. Первым важным этапом - до конца лета я планирую выучить как минимум 100 форм неправильных глаголов»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Specific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конкретность)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Measurable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измеримость)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Achievable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достижимость)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Relevant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релевантность, значимость)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Time-Bound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ограниченность во времен)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Сферы жизни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Условно нашу жизнь можно разделить на 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сфер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каждая из которых гармонично встраивается в общую картину. Даже если все ваши самые главные цели на текущий момент лежат в плоскости карьеры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 или учёбы,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крайне необходимо не допустить перекосов и позаботиться о благополучии всех других сфер.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Помните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знаменитый фильм «Легенда №17»? На чем настаивал мудрый тренер, готовя своего подопечного к покорению высокой профессиональной вершины?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Правильно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укрепить здоровье, наладить личную жизнь, решить конфликты в семье. Без этого двигаться на профессиональном поприще представлялось совершенно невозможным!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2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Домашнее задание 1: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«Колесо баланса»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Представьте вашу жизнь в виде колеса, в котором 8 секторов: «Здоровье», «Друзья», «Отношения», «Карьера и бизнес», «Финансы», «Духовность и творчество», «Саморазвитие», «Насыщенность жизни». Если жизнь сбалансирована, гармонична, то об этом говорит «Колесо» правильной формы.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Вам сейчас нарисовать «Колесо баланса» Вашей жизни и определить степень удовлетворенности ее самыми важными восемью сферами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27707"/>
            <a:ext cx="4896302" cy="55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Домашнее задание 2: </a:t>
            </a:r>
          </a:p>
          <a:p>
            <a:pPr algn="ctr" fontAlgn="base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Постановка личных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целей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SMART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fontAlgn="base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Сформулируйте конкретные действия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которые будете предпринимать для улучшения ситуации в выбранных на предыдущем шаге секторах. Укажите результат, который хотите получить по истечении запланированного срока.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Продумайте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что для этого вам необходимо сделать, какие конкретные действия предпринять?</a:t>
            </a:r>
          </a:p>
          <a:p>
            <a:pPr lvl="0" algn="just" fontAlgn="base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Поставьте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 минимум 2 цели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для каждой из выделенных сфер жизни. Если в какой-либо из сфер жизни вы наблюдаете особенно сильный провал, то поставьте для этой сферы больше целей. Обязательно запишите на бумаге все ваши цели!</a:t>
            </a:r>
          </a:p>
          <a:p>
            <a:pPr lvl="0" algn="just" fontAlgn="base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Проверьте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поставленные цели на предмет соответствия всем критериям SMART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Если какая-то из целей соответствует не всем критериям – откорректируйте, дополните ее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3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504056" cy="3401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/>
              <a:t>27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400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88" y="1259507"/>
            <a:ext cx="3339413" cy="42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1145308"/>
            <a:ext cx="5040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создания колеса баланса у вас появится собственная модель развития. Теперь вы сможете планировать цели, исходя из отстающих сфер. По окончании помечайте на колесе цели, которые реализовали, и дорисовывайте улучшения на гранях колеса. Это позволит вам увидеть, как вы собственноручно улучшаете свою жизнь.</a:t>
            </a:r>
          </a:p>
          <a:p>
            <a:endParaRPr lang="ru-RU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399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432048" cy="365125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2071" y="17341"/>
            <a:ext cx="7471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Russian postscript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0946" y="459408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 - Тебе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что надо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?»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- «да мне особо ничего и не надо: у меня всё есть»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- «А-а-а: что есть, то и надо….?»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- «Нет: что надо – то и есть…!» (Евгений Евстигнеев)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08495"/>
            <a:ext cx="6984776" cy="331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6412" y="6393517"/>
            <a:ext cx="432048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79880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Мультфильм «МАРАФОНЕЦ»</a:t>
            </a:r>
          </a:p>
          <a:p>
            <a:pPr algn="ctr" fontAlgn="base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Russian postscript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афонец Мультфильм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419" y="1268761"/>
            <a:ext cx="699044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472608" cy="41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399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22096" y="6381328"/>
            <a:ext cx="370384" cy="365125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6"/>
            <a:ext cx="820891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«Если лестница приставлена не к той стене, то сколько бы ступенек вы не делали, всё равно придёте не туда» </a:t>
            </a:r>
          </a:p>
          <a:p>
            <a:pPr algn="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Стивен Кови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399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432048" cy="365125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6692"/>
            <a:ext cx="913756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3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399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432048" cy="365125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0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The sky is the limit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Нет предела совершенству!)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9" y="2492896"/>
            <a:ext cx="4535817" cy="3633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240" y="1370558"/>
            <a:ext cx="442608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94965" y="57398"/>
            <a:ext cx="31693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Введение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68760"/>
            <a:ext cx="8516307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Цель нашего общения сегодня: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познакомиться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 основами такого понятия, как «Целеполагание по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SMART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(межпредметный регулятивный Универсальный Учебный Навык)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заинтересовать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открыть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одну из возможных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перспектив своего индивидуального развития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Эта тема может быть интересна любому слушателю, кто занимается собственным развитием, работает над эффективностью достижения своих профессиональных и личных целей, кто заинтересован развить в себе навыки автоматического применения «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SMART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-подхода» во всех жизненных ситуациях.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4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519" y="82325"/>
            <a:ext cx="87214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ЦЕЛЬ  – это точка или образ, к которому хотите прийти.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268760"/>
            <a:ext cx="64280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Зачем ставить цели?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мы развиваемся для того, чтобы добиваться успеха в профессиональной деятельности, в других сферах жизни, которые мы считаем важными. 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чтобы достичь успеха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 жизни очень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важно понимать что же для нас является успехом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каким мы его себе представляем.</a:t>
            </a:r>
          </a:p>
          <a:p>
            <a:pPr marL="6858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68580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40" y="2115039"/>
            <a:ext cx="2105874" cy="26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922" y="57398"/>
            <a:ext cx="80854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Экспериментальный опрос: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280949"/>
            <a:ext cx="8516307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Для чего вы учитесь?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Развиваясь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вы знаете куда хотите прийти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Достаточно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ли вам инструментов/знаний, чтобы достичь желаемого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Чего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же мы хотим на самом деле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Что для нас «желаемое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»?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904"/>
            <a:ext cx="832741" cy="91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5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7347" y="82325"/>
            <a:ext cx="50498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Зачем ставить цель?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268760"/>
            <a:ext cx="642807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Цель </a:t>
            </a:r>
            <a:r>
              <a:rPr lang="ru-RU" sz="2400" b="1" dirty="0"/>
              <a:t>определит ваш путь </a:t>
            </a:r>
            <a:r>
              <a:rPr lang="ru-RU" sz="2400" dirty="0"/>
              <a:t>в развитии, определит каким должен быть </a:t>
            </a:r>
            <a:r>
              <a:rPr lang="ru-RU" sz="2400" b="1" dirty="0"/>
              <a:t>результат</a:t>
            </a:r>
            <a:r>
              <a:rPr lang="ru-RU" sz="2400" dirty="0"/>
              <a:t>, она </a:t>
            </a:r>
            <a:r>
              <a:rPr lang="ru-RU" sz="2400" b="1" dirty="0"/>
              <a:t>даст мотивацию</a:t>
            </a:r>
            <a:r>
              <a:rPr lang="ru-RU" sz="2400" dirty="0"/>
              <a:t>, чтобы двигаться вперед.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2400" dirty="0" smtClean="0"/>
          </a:p>
          <a:p>
            <a:r>
              <a:rPr lang="ru-RU" sz="2400" dirty="0" smtClean="0"/>
              <a:t>Мы </a:t>
            </a:r>
            <a:r>
              <a:rPr lang="ru-RU" sz="2400" dirty="0"/>
              <a:t>тратим уйму энергии на лишние действия, на суету и сомнения. Чувствуем напряжение и иногда растерянность. </a:t>
            </a:r>
            <a:r>
              <a:rPr lang="ru-RU" sz="2400" u="sng" dirty="0"/>
              <a:t>Чтобы не учиться ради учебы</a:t>
            </a:r>
            <a:r>
              <a:rPr lang="ru-RU" sz="2400" dirty="0"/>
              <a:t>, чтобы четко понимать </a:t>
            </a:r>
            <a:r>
              <a:rPr lang="ru-RU" sz="2400" u="sng" dirty="0"/>
              <a:t>куда вы готовы вкладывать свои ресурсы (время, деньги, силы</a:t>
            </a:r>
            <a:r>
              <a:rPr lang="ru-RU" sz="2400" dirty="0"/>
              <a:t>), вам нужно понимать свою цель на развитие</a:t>
            </a:r>
            <a:r>
              <a:rPr lang="ru-RU" sz="2400" dirty="0" smtClean="0"/>
              <a:t>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40" y="2115039"/>
            <a:ext cx="2105874" cy="26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0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4361" y="6093296"/>
            <a:ext cx="776151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320544" cy="340147"/>
          </a:xfrm>
        </p:spPr>
        <p:txBody>
          <a:bodyPr/>
          <a:lstStyle/>
          <a:p>
            <a:fld id="{B19B0651-EE4F-4900-A07F-96A6BFA9D0F0}" type="slidenum">
              <a:rPr lang="ru-RU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fld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7342" y="82325"/>
            <a:ext cx="50498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Зачем ставить цель?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1268760"/>
            <a:ext cx="6428074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Польза от правильно поставленной цели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Если у вас есть цель, то вы не тратите ресурсы впустую.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осознанно инвестируете в себя и знаете что хотите получить на выходе.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знаете точно куда придете! Все ваши усилия не будут потрачены зря, вы придете туда, куда САМИ определили, а не туда, куда вам сказали прийти.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Каждый второй сейчас испытывает неудовлетворенность от ощущения неизвестности того, что его ждет впереди. Четкое понимание своего пути, своих желаний, тех вещей, которые мотивируют просыпаться по утрам, принесут удовлетворенность.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40" y="2115039"/>
            <a:ext cx="2105874" cy="26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</TotalTime>
  <Words>1784</Words>
  <Application>Microsoft Office PowerPoint</Application>
  <PresentationFormat>Экран (4:3)</PresentationFormat>
  <Paragraphs>238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ПМПК - 2021</dc:title>
  <dc:creator>Таня</dc:creator>
  <cp:lastModifiedBy>Роберт</cp:lastModifiedBy>
  <cp:revision>238</cp:revision>
  <cp:lastPrinted>2022-05-13T02:56:04Z</cp:lastPrinted>
  <dcterms:created xsi:type="dcterms:W3CDTF">2021-03-13T03:29:58Z</dcterms:created>
  <dcterms:modified xsi:type="dcterms:W3CDTF">2022-07-04T07:04:41Z</dcterms:modified>
</cp:coreProperties>
</file>