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8" r:id="rId1"/>
  </p:sldMasterIdLst>
  <p:notesMasterIdLst>
    <p:notesMasterId r:id="rId24"/>
  </p:notesMasterIdLst>
  <p:sldIdLst>
    <p:sldId id="285" r:id="rId2"/>
    <p:sldId id="286" r:id="rId3"/>
    <p:sldId id="288" r:id="rId4"/>
    <p:sldId id="289" r:id="rId5"/>
    <p:sldId id="291" r:id="rId6"/>
    <p:sldId id="290" r:id="rId7"/>
    <p:sldId id="293" r:id="rId8"/>
    <p:sldId id="295" r:id="rId9"/>
    <p:sldId id="297" r:id="rId10"/>
    <p:sldId id="298" r:id="rId11"/>
    <p:sldId id="300" r:id="rId12"/>
    <p:sldId id="296" r:id="rId13"/>
    <p:sldId id="299" r:id="rId14"/>
    <p:sldId id="301" r:id="rId15"/>
    <p:sldId id="302" r:id="rId16"/>
    <p:sldId id="306" r:id="rId17"/>
    <p:sldId id="304" r:id="rId18"/>
    <p:sldId id="303" r:id="rId19"/>
    <p:sldId id="305" r:id="rId20"/>
    <p:sldId id="307" r:id="rId21"/>
    <p:sldId id="30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F7DE-60A6-496B-A035-F4195263D246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C6E4-D9F3-4ED2-B691-FE7DB3450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0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94D-CAF7-4AE9-8CAA-F4209B9C7B28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7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CA91-3780-42AC-9F0B-484053FD5AAE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7C64-6C41-4033-B6F8-0135378E3400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A11F-61A3-41E5-A64F-FFBDA51203D0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D8A6-ACE4-42F5-AC51-B951306D35C2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1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3445-4E74-46DE-AC4D-22957111F14E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B9C8-2267-4E8D-84DD-7701BB77DFD0}" type="datetime1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7B6-A9EB-4C54-BFD0-8B0CAE9F1005}" type="datetime1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1E38-3E9C-47F7-A72A-2C89904CF301}" type="datetime1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6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D54C-C7EC-4776-8B74-0B795D4EA531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A8BD-FD3D-40FD-9C15-8CBC058C183A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27AF-4A15-4F65-AB24-D2D72C10F2D2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91439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2096" y="6381328"/>
            <a:ext cx="370384" cy="365125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54" y="260648"/>
            <a:ext cx="25056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468052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ПМПК – 2021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тезисы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68797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Троянова О.А., учитель английского и немецкого языков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ТМК ОУ «Диксонская средняя школа»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пгт Диксон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2021г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533839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3016" y="231031"/>
            <a:ext cx="8173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Виды адаптированных образовательных программ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587564"/>
            <a:ext cx="851630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вариант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предусмотрен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для учащихся с умственной отсталостью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обучающийся получает образование, которое по содержанию и итоговым достижениям не соотносится к моменту завершения школьного обучения с содержанием и итоговыми достижениями сверстников.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Особый упор в этой программе делается не на академический составляющей, а на развитии сферы жизненной компетенции. По итогам освоения такой АООП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выдается свидетельство об окончании школы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lvl="1" indent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533839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3016" y="231031"/>
            <a:ext cx="8173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Виды адаптированных образовательных программ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689770"/>
            <a:ext cx="85163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 вариант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 ребенок обучается по специальной индивидуальной программе развития (СИПР), содержание которой устанавливается исходя из его актуальных возможностей.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Обучающийся получает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которое по содержанию и итоговым достижениям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не соотносится к моменту завершения школьного обучения с программой основного общего образования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по итогам освоения такой АООП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выдается свидетельство об окончании школы.</a:t>
            </a:r>
          </a:p>
          <a:p>
            <a:pPr marL="365760" lvl="1" indent="0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466989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856" y="57398"/>
            <a:ext cx="8039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ИТОГО: важные моменты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24744"/>
            <a:ext cx="8516307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11480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 ребенка нет выраженных интеллектуальных нарушений,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переход на АООП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позволит требовать создания специальных условий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и учета особенностей.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этом ребенок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получит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обычный аттестат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аттестате нет никаких указаний на то, что ребенок получил его по итогам освоения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АООП. </a:t>
            </a:r>
          </a:p>
          <a:p>
            <a:pPr marL="68580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1480" indent="-342900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Если ребенку поставлен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диагноз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«умственная отсталость»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 итогам освоения АООП он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получит свидетельство об обучении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 таким свидетельством можно получать только рабочие специальности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39" y="6381328"/>
            <a:ext cx="466989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856" y="57398"/>
            <a:ext cx="8039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ИТОГО: важные моменты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27641"/>
            <a:ext cx="8516307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1148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Каждый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ребенок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который получил свидетельство об обучении,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несмотря на диагноз,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имеет право на освоение общеобразовательной программы.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том числе он, как и все, имеет право продолжить обучение, пройти промежуточную аттестацию по предметам, подтвердить освоение программы в пределах ФГОС и быть допущенным к ГИА,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и получить аттестат об основном общем образовании.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Ограничений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по возрасту для этого не существует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algn="ctr"/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 marL="411480" indent="-342900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Результаты обследования и любых действий комиссии носят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рекомендательный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конфиденциальный</a:t>
            </a:r>
            <a:r>
              <a:rPr lang="ru-RU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характер.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7710" y="6381328"/>
            <a:ext cx="600794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14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611" y="231031"/>
            <a:ext cx="705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Право на «особые условия обучения»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423804"/>
            <a:ext cx="851630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Именно специалисты ПМПК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определяют, каким образовательным маршрутом должны двигаться дети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особыми образовательными потребностями.</a:t>
            </a:r>
          </a:p>
          <a:p>
            <a:pPr marL="68580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Результаты обследования и любых действий комиссии носят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рекомендательный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конфиденциальный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характер. Однако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планируется исключить норму рекомендательного характера для родителей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858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Обследование проводится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бесплатно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Готовится новая форма заключения комиссии, которая коснётся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организации получения образования и сдачи ГИА.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1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7710" y="6381328"/>
            <a:ext cx="528786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15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611" y="231031"/>
            <a:ext cx="705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Право на «особые условия обучения»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423804"/>
            <a:ext cx="8516307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 п. 18 Положения обследования детей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проводятся в помещениях, где размещается комиссия.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необходимости и наличии соответствующих условий обследование детей может быть проведено по месту их проживания и (или) обучения.</a:t>
            </a:r>
          </a:p>
          <a:p>
            <a:pPr marL="411480" indent="-34290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Законодательство не содержит норм, ограничивающих действительность заключения комиссии одного региона на территории другого.</a:t>
            </a:r>
          </a:p>
          <a:p>
            <a:pPr marL="411480" indent="-34290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Заключение действительно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предъявления в соответствующие органы власти и образовательные организации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течение года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Если срок пропущен, то необходимо вновь пройти ПМПК.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4056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048" y="231031"/>
            <a:ext cx="4041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Куда обратиться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68291"/>
            <a:ext cx="8516307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Комиссия бывает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центральной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(ЦПМПК) 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территориальной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(ТПМПК).</a:t>
            </a:r>
          </a:p>
          <a:p>
            <a:pPr marL="6858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ТПМПК № 1 (на базе ТМКОУ «Дудинская СШ №5») расположена в г. Дудинка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ЦПМПК нашего региона располагается в г. Красноярск.</a:t>
            </a:r>
          </a:p>
          <a:p>
            <a:pPr marL="6858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 2020 года регионы переходят к централизованной модели деятельности психолого-медико-педагогических комиссий. Создан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«Навигатор ПМПК»,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объединяющий в себя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все комиссии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всю контактную информацию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buNone/>
            </a:pP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7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4056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17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048" y="231031"/>
            <a:ext cx="4041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Куда обратиться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68291"/>
            <a:ext cx="85163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Навигатор ПМПК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https://pmpkrf.ru/navigator/</a:t>
            </a:r>
            <a:endParaRPr lang="ru-RU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7" y="1922505"/>
            <a:ext cx="8094476" cy="45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4056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18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6054" y="231031"/>
            <a:ext cx="5827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 практики обращений: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700808"/>
            <a:ext cx="8516307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правило комиссии не работают в летний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 (до середины июня и с середины августа);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Предварительная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запись осуществляется по телефону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 первичный, назначенный, прием необходимо приходить  с полным пакетом необходимых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документов (иначе не примут).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844" y="231031"/>
            <a:ext cx="4851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Список документов: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80949"/>
            <a:ext cx="851630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Заявление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 проведении или согласии на проведения обследования ребенка в комиссии;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Копию паспорта или свидетельства о рождении ребенка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(предоставляются с предъявлением оригинала или заверенные в установленном порядке копии);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образовательной организации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организации, осуществляющей социальное обслуживание, медицинской организации, другой организации (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при наличии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Заключение (заключения)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психолого-медико-педагогической консилиума образовательной организации или специалиста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(специалистов), осуществляющих психолого-медико-педагогическое сопровождение обучающихся в образовательной организации (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при наличии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Подробную выписку из истории развития ребенка с заключениями врачей, наблюдающих ребенка в медицинской организации по месту жительства (регистрации);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Характеристику обучающегося, выданную образовательной организацией (для обучающихся образовательных организаций);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Письменные работы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русскому (родному языку), математике, результаты самостоятельной продуктивной деятельности ребенка.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2098" y="57398"/>
            <a:ext cx="3979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Содержание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68760"/>
            <a:ext cx="851630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Определения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Предпосылки 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Законодательное регулирование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Понятия и нормативы ПМПК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Виды адаптированных программ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Контакты ПМПК и условия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приема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8771" y="231031"/>
            <a:ext cx="754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Порядок действий после ПМПК: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80949"/>
            <a:ext cx="851630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5780" lvl="0" indent="-457200">
              <a:buFont typeface="+mj-lt"/>
              <a:buAutoNum type="arabicPeriod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/законные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представители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передают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образовательную организацию заключение ПМПК 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пишут заявление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имя директора школы о необходимости создания для ребенка специальных условий получения образования и перевода на обучение по адаптированной основной общеобразовательной программе (АООП). Копию паспорта или свидетельства о рождении ребенка (предоставляются с предъявлением оригинала или заверенные в установленном порядке копии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525780" lvl="0" indent="-4572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Директор издает приказ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 переводе ребенка на обучение по АООП и создании для него специальных условий получения образования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lvl="0" indent="-4572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После получения от родителей/законных представителей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письменного согласия на комплексное обследование ребенка,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проводится Психолого-педагогический консилиум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образовательной организации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), где уточняются и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конкретизируются рекомендации ПМПК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ребенка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4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32048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8771" y="231031"/>
            <a:ext cx="754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Порядок действий после ПМПК: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80949"/>
            <a:ext cx="8516307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5780" lvl="0" indent="-457200">
              <a:buFont typeface="+mj-lt"/>
              <a:buAutoNum type="arabicPeriod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68580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4. Рекомендуется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составлять с этой целью так называемый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индивидуальный образовательный маршрут (ИОМ)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 Этот документ в обязательном порядке согласовывается с родителями/ законными представителями и реализуется с их согласия. Родители/законные представители имеют право присутствовать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 обсуждении вопросов, касающихся их ребенка, но могут ознакомиться с решением консилиума и в заочной форме.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Протокол или решение </a:t>
            </a:r>
            <a:r>
              <a:rPr lang="ru-RU" sz="1600" u="sng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 подписывается родителями/законными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представителями (согласны, либо не согласны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982980" lvl="1" indent="-4572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525780"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5. После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психолого-педагогического консилиума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Школа разрабатывает рекомендованную обучающемуся АООП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(если она еще не была на тот момент разработана в Школе), создает все необходимые для ребенка специальные условия получения образования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4056" cy="340147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22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4400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8" y="1259507"/>
            <a:ext cx="3339413" cy="42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245983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7398"/>
            <a:ext cx="7584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Основные определения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68760"/>
            <a:ext cx="851630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ПМПК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психолого-медико-педагогическая комиссия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ОВЗ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ограниченные возможности здоровья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адаптированная основная общеобразовательная программа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ФГОС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Федеральный государственный образовательный стандарт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УМК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учебно-методический комплекс (учебник с дополнительными материалами)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ОГЭ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обязательный государственный экзамен (с 2014 года итоговый экзамен для 9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ЕГЭ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единый государственный экзамен  (итоговый экзамен для 11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Итоги ЕГЭ необходимы для поступления в ВУЗ).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ГИА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это аббревиатура, которая объединяет понятия ЕГЭ и ОГЭ и расшифровывается как государственная итоговая аттестация.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7386" y="57398"/>
            <a:ext cx="4424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Предпосылки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80949"/>
            <a:ext cx="8516307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Новая современная действительность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новые требования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2009 по 2012гг. в соответствии с Федеральным законом РФ «Об образовании в РФ» приказами Министерства образования и науки РФ были утверждены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ФГОС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начального, основного и среднего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образования, включающие в себя новые требования 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подходам, условиям и результатам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образовательного процесса в РФ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этого момента начался переходный период во всех образовательных учреждениях страны (новые УМК, экзаменационные стандарты, включающие ОГЭ и ЕГЭ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многое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другое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…).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7386" y="57398"/>
            <a:ext cx="4424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Предпосылки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68291"/>
            <a:ext cx="851630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участникам образовательного процесса (и учителям и детям и даже родителям) стало значительно непросто быть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«испытуемыми»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«проводниками»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новых образовательных требований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 если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педагоги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обязательном и ускоренном порядке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осваивают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новые стандарты, то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детям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их родителям стало  очень сложно существовать и ориентироваться в условиях новой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постоянно и быстро  меняющейся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действительности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родители должны знать и понимать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что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государство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позаботилось о них: на законодательном уровне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предусмотрело и регламентировало способы решения  образовательных потребностей детей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«с ограниченными возможностями здоровья» (с особыми образовательными потребностями 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0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7988" y="57398"/>
            <a:ext cx="6883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Нормативное регулирование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268760"/>
            <a:ext cx="851630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Федеральный закон от 29 декабря 2012 г. N 273-ФЗ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 образовании в Российской Федерации»</a:t>
            </a:r>
          </a:p>
          <a:p>
            <a:pPr marL="6858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Глава 11. Особенности реализации некоторых видов образовательных программ и получения образования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отдельными категориями обучающихся</a:t>
            </a:r>
          </a:p>
          <a:p>
            <a:pPr marL="6858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Статья 79.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получения образования обучающимися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 ограниченными возможностями здоровья</a:t>
            </a:r>
          </a:p>
          <a:p>
            <a:pPr marL="6858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Приказ Министерства образования и науки Российской Федерации (Минобрнауки России) от 20 сентября 2013 г. N 1082 г.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"Об утверждении Положения о психолого-медико-педагогической комиссии".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2426" y="57398"/>
            <a:ext cx="539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Функции ПМПК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268760"/>
            <a:ext cx="642807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Своевременное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выявление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детей с особенностями в физическом и (или) психическом) развитии и (или) отклонениями в поведении;</a:t>
            </a:r>
          </a:p>
          <a:p>
            <a:pPr marL="68580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Проведения их комплексного психолого-медико-педагогического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обследования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подготовки по результатам обследования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рекомендаций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 оказанию им психолого-медико-педагогической помощи и организации их обучения и воспитания.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0" y="2115039"/>
            <a:ext cx="2105874" cy="26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448" y="57398"/>
            <a:ext cx="3932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Виды АООП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24744"/>
            <a:ext cx="8516307" cy="473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ru-RU" sz="2000" dirty="0"/>
              <a:t>Адаптированные образовательные программы кодируются в зависимости от типа ограничения здоровья и варианта АООП после точки:</a:t>
            </a:r>
          </a:p>
          <a:p>
            <a:pPr marL="68580" indent="0">
              <a:buNone/>
            </a:pPr>
            <a:endParaRPr lang="ru-RU" sz="2000" dirty="0"/>
          </a:p>
          <a:p>
            <a:r>
              <a:rPr lang="ru-RU" sz="3200" b="1" dirty="0"/>
              <a:t>*.1 и *2 </a:t>
            </a:r>
            <a:endParaRPr lang="ru-RU" sz="3200" b="1" dirty="0" smtClean="0"/>
          </a:p>
          <a:p>
            <a:pPr algn="r"/>
            <a:r>
              <a:rPr lang="ru-RU" sz="3200" dirty="0" smtClean="0"/>
              <a:t>– </a:t>
            </a:r>
            <a:r>
              <a:rPr lang="ru-RU" sz="3200" dirty="0"/>
              <a:t>дают право </a:t>
            </a:r>
            <a:endParaRPr lang="ru-RU" sz="3200" dirty="0" smtClean="0"/>
          </a:p>
          <a:p>
            <a:pPr algn="r"/>
            <a:r>
              <a:rPr lang="ru-RU" sz="3200" dirty="0" smtClean="0"/>
              <a:t>на </a:t>
            </a:r>
            <a:r>
              <a:rPr lang="ru-RU" sz="3200" dirty="0"/>
              <a:t>получение обычного </a:t>
            </a:r>
            <a:r>
              <a:rPr lang="ru-RU" sz="3200" dirty="0" smtClean="0"/>
              <a:t>аттестата</a:t>
            </a:r>
          </a:p>
          <a:p>
            <a:pPr algn="r"/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b="1" dirty="0"/>
              <a:t>*.3 и *.4. </a:t>
            </a:r>
            <a:endParaRPr lang="ru-RU" sz="3200" b="1" dirty="0" smtClean="0"/>
          </a:p>
          <a:p>
            <a:pPr algn="r"/>
            <a:r>
              <a:rPr lang="ru-RU" sz="3200" dirty="0" smtClean="0"/>
              <a:t>– </a:t>
            </a:r>
            <a:r>
              <a:rPr lang="ru-RU" sz="3200" dirty="0"/>
              <a:t>программы для детей </a:t>
            </a:r>
            <a:endParaRPr lang="ru-RU" sz="3200" dirty="0" smtClean="0"/>
          </a:p>
          <a:p>
            <a:pPr algn="r"/>
            <a:r>
              <a:rPr lang="ru-RU" sz="3200" dirty="0" smtClean="0"/>
              <a:t>с </a:t>
            </a:r>
            <a:r>
              <a:rPr lang="ru-RU" sz="3200" dirty="0"/>
              <a:t>умственной отсталостью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1" y="6093296"/>
            <a:ext cx="776151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20544" cy="340147"/>
          </a:xfrm>
        </p:spPr>
        <p:txBody>
          <a:bodyPr/>
          <a:lstStyle/>
          <a:p>
            <a:fld id="{B19B0651-EE4F-4900-A07F-96A6BFA9D0F0}" type="slidenum">
              <a:rPr lang="ru-RU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3016" y="231031"/>
            <a:ext cx="8173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Виды адаптированных образовательных программ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24744"/>
            <a:ext cx="851630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 вариант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при котором ребенок осваивает образовательную программу в том же объеме и в те же сроки, что и его сверстники, которые обучаются по обычной образовательной программе.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Особые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потребности ребенка удовлетворяются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за счет внеурочной деятельности и дополнительных коррекционных мероприятий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вариант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предполагает, что обучающийся получает образование в том же объеме, но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в пролонгированные сроки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обучения, для учащегося могут быть созданы особые условия обучения.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такой АООП позволяет осваивать тот же самый объем образовательной программы, но в более долгие сроки.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результатам освоения АООП учащийся подтверждает освоение образовательной программы 9 классов на ОГЭ/ГВЭ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получает обычный аттестат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4"/>
            <a:ext cx="832741" cy="9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1510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ПМПК - 2021</dc:title>
  <dc:creator>Таня</dc:creator>
  <cp:lastModifiedBy>Пользователь Windows</cp:lastModifiedBy>
  <cp:revision>143</cp:revision>
  <dcterms:created xsi:type="dcterms:W3CDTF">2021-03-13T03:29:58Z</dcterms:created>
  <dcterms:modified xsi:type="dcterms:W3CDTF">2021-05-21T02:45:36Z</dcterms:modified>
</cp:coreProperties>
</file>