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D1DC5-C2DA-4A5A-B84A-DFD0E35191C3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43242-D9BB-4070-84E9-C3BF9E83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39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52" t="11452" r="33738" b="57673"/>
          <a:stretch/>
        </p:blipFill>
        <p:spPr bwMode="auto">
          <a:xfrm>
            <a:off x="1950348" y="1364716"/>
            <a:ext cx="1637217" cy="146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1" t="26375" r="60596" b="45721"/>
          <a:stretch/>
        </p:blipFill>
        <p:spPr bwMode="auto">
          <a:xfrm>
            <a:off x="430018" y="1942428"/>
            <a:ext cx="1296173" cy="115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l="50525" t="57560" r="29000" b="17241"/>
          <a:stretch/>
        </p:blipFill>
        <p:spPr>
          <a:xfrm>
            <a:off x="7243252" y="3554062"/>
            <a:ext cx="1911545" cy="147041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249" y="837783"/>
            <a:ext cx="2232248" cy="2075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42" y="48270"/>
            <a:ext cx="1766316" cy="1456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734" y="48270"/>
            <a:ext cx="807278" cy="728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81" t="47873" r="38539" b="34759"/>
          <a:stretch/>
        </p:blipFill>
        <p:spPr bwMode="auto">
          <a:xfrm>
            <a:off x="3240358" y="2816137"/>
            <a:ext cx="843782" cy="79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75" t="69470" r="25628" b="3126"/>
          <a:stretch/>
        </p:blipFill>
        <p:spPr bwMode="auto">
          <a:xfrm>
            <a:off x="461003" y="4797152"/>
            <a:ext cx="2016224" cy="108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4" t="59087" r="60163" b="11490"/>
          <a:stretch/>
        </p:blipFill>
        <p:spPr bwMode="auto">
          <a:xfrm>
            <a:off x="286271" y="3213026"/>
            <a:ext cx="1439920" cy="1266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 t="44747" r="72547" b="40146"/>
          <a:stretch/>
        </p:blipFill>
        <p:spPr bwMode="auto">
          <a:xfrm>
            <a:off x="5580112" y="2816137"/>
            <a:ext cx="792088" cy="70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84" t="17057" r="33674" b="44952"/>
          <a:stretch/>
        </p:blipFill>
        <p:spPr bwMode="auto">
          <a:xfrm>
            <a:off x="7740352" y="1494553"/>
            <a:ext cx="1240466" cy="1601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0" t="659" r="12877" b="6250"/>
          <a:stretch/>
        </p:blipFill>
        <p:spPr bwMode="auto">
          <a:xfrm>
            <a:off x="2523652" y="3628349"/>
            <a:ext cx="4509441" cy="320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Прямая соединительная линия 13"/>
          <p:cNvCxnSpPr>
            <a:stCxn id="1029" idx="2"/>
            <a:endCxn id="1029" idx="2"/>
          </p:cNvCxnSpPr>
          <p:nvPr/>
        </p:nvCxnSpPr>
        <p:spPr>
          <a:xfrm>
            <a:off x="4778373" y="7763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778373" y="691625"/>
            <a:ext cx="0" cy="21709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779912" y="2636913"/>
            <a:ext cx="360040" cy="276601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5436097" y="2636915"/>
            <a:ext cx="360039" cy="276599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ямая соединительная линия 1044"/>
          <p:cNvCxnSpPr/>
          <p:nvPr/>
        </p:nvCxnSpPr>
        <p:spPr>
          <a:xfrm>
            <a:off x="3995457" y="3169169"/>
            <a:ext cx="818441" cy="532103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Прямая соединительная линия 1046"/>
          <p:cNvCxnSpPr/>
          <p:nvPr/>
        </p:nvCxnSpPr>
        <p:spPr>
          <a:xfrm flipV="1">
            <a:off x="4802458" y="3169170"/>
            <a:ext cx="838222" cy="532106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9" name="Прямая соединительная линия 1078"/>
          <p:cNvCxnSpPr/>
          <p:nvPr/>
        </p:nvCxnSpPr>
        <p:spPr>
          <a:xfrm flipH="1" flipV="1">
            <a:off x="2065658" y="1196752"/>
            <a:ext cx="1714254" cy="678896"/>
          </a:xfrm>
          <a:prstGeom prst="line">
            <a:avLst/>
          </a:prstGeom>
          <a:ln w="38100">
            <a:gradFill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2" name="Прямая соединительная линия 1081"/>
          <p:cNvCxnSpPr/>
          <p:nvPr/>
        </p:nvCxnSpPr>
        <p:spPr>
          <a:xfrm flipV="1">
            <a:off x="6228184" y="2295399"/>
            <a:ext cx="1512168" cy="61811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4" name="Прямая соединительная линия 1083"/>
          <p:cNvCxnSpPr/>
          <p:nvPr/>
        </p:nvCxnSpPr>
        <p:spPr>
          <a:xfrm>
            <a:off x="6228184" y="3356992"/>
            <a:ext cx="1728192" cy="785868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9" name="Прямая соединительная линия 1088"/>
          <p:cNvCxnSpPr/>
          <p:nvPr/>
        </p:nvCxnSpPr>
        <p:spPr>
          <a:xfrm flipH="1" flipV="1">
            <a:off x="1676811" y="2540374"/>
            <a:ext cx="1693681" cy="5769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5" name="Прямая соединительная линия 1094"/>
          <p:cNvCxnSpPr/>
          <p:nvPr/>
        </p:nvCxnSpPr>
        <p:spPr>
          <a:xfrm flipH="1">
            <a:off x="1650127" y="3296077"/>
            <a:ext cx="1720365" cy="34428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8" name="Прямая соединительная линия 1097"/>
          <p:cNvCxnSpPr/>
          <p:nvPr/>
        </p:nvCxnSpPr>
        <p:spPr>
          <a:xfrm flipH="1" flipV="1">
            <a:off x="2988329" y="2620685"/>
            <a:ext cx="504057" cy="3090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" name="Прямая соединительная линия 1100"/>
          <p:cNvCxnSpPr/>
          <p:nvPr/>
        </p:nvCxnSpPr>
        <p:spPr>
          <a:xfrm flipH="1">
            <a:off x="1469115" y="3457124"/>
            <a:ext cx="2022766" cy="148404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53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79512" y="116632"/>
            <a:ext cx="8856984" cy="66247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5036870" y="2855822"/>
            <a:ext cx="1656184" cy="158417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по глухости-звонкости</a:t>
            </a:r>
            <a:endParaRPr lang="ru-RU" sz="1600" b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2678158" y="2899094"/>
            <a:ext cx="1728192" cy="1584176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 твёрдости-мягкости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5096490" y="1900230"/>
            <a:ext cx="945366" cy="92184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ym typeface="Symbol"/>
              </a:rPr>
              <a:t>П/Б</a:t>
            </a:r>
            <a:endParaRPr lang="ru-RU" sz="1200" b="1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4985540" y="870338"/>
            <a:ext cx="921914" cy="957076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ym typeface="Symbol"/>
              </a:rPr>
              <a:t>П</a:t>
            </a:r>
            <a:r>
              <a:rPr lang="en-US" sz="1200" b="1" dirty="0">
                <a:sym typeface="Symbol"/>
              </a:rPr>
              <a:t>`</a:t>
            </a:r>
            <a:r>
              <a:rPr lang="ru-RU" sz="1200" b="1" dirty="0" smtClean="0">
                <a:sym typeface="Symbol"/>
              </a:rPr>
              <a:t>/Б</a:t>
            </a:r>
            <a:r>
              <a:rPr lang="en-US" sz="1200" b="1" dirty="0">
                <a:sym typeface="Symbol"/>
              </a:rPr>
              <a:t>`</a:t>
            </a:r>
            <a:r>
              <a:rPr lang="ru-RU" sz="1200" b="1" dirty="0" smtClean="0">
                <a:sym typeface="Symbol"/>
              </a:rPr>
              <a:t></a:t>
            </a:r>
            <a:endParaRPr lang="ru-RU" sz="1200" b="1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6764850" y="1297198"/>
            <a:ext cx="907200" cy="85764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ym typeface="Symbol"/>
              </a:rPr>
              <a:t>Ф</a:t>
            </a:r>
            <a:r>
              <a:rPr lang="en-US" sz="1200" b="1" dirty="0" smtClean="0">
                <a:sym typeface="Symbol"/>
              </a:rPr>
              <a:t>`</a:t>
            </a:r>
            <a:r>
              <a:rPr lang="ru-RU" sz="1200" b="1" dirty="0" smtClean="0">
                <a:sym typeface="Symbol"/>
              </a:rPr>
              <a:t>/В</a:t>
            </a:r>
            <a:r>
              <a:rPr lang="en-US" sz="1200" b="1" dirty="0" smtClean="0">
                <a:sym typeface="Symbol"/>
              </a:rPr>
              <a:t>`</a:t>
            </a:r>
            <a:r>
              <a:rPr lang="ru-RU" sz="1200" b="1" dirty="0" smtClean="0">
                <a:sym typeface="Symbol"/>
              </a:rPr>
              <a:t></a:t>
            </a:r>
            <a:endParaRPr lang="ru-RU" sz="1200" b="1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7650574" y="4123970"/>
            <a:ext cx="961708" cy="918444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ym typeface="Symbol"/>
              </a:rPr>
              <a:t>Т</a:t>
            </a:r>
            <a:r>
              <a:rPr lang="en-US" sz="1200" b="1" dirty="0" smtClean="0">
                <a:sym typeface="Symbol"/>
              </a:rPr>
              <a:t>`</a:t>
            </a:r>
            <a:r>
              <a:rPr lang="ru-RU" sz="1200" b="1" dirty="0" smtClean="0">
                <a:sym typeface="Symbol"/>
              </a:rPr>
              <a:t>/Д</a:t>
            </a:r>
            <a:r>
              <a:rPr lang="en-US" sz="1200" b="1" dirty="0" smtClean="0">
                <a:sym typeface="Symbol"/>
              </a:rPr>
              <a:t>`</a:t>
            </a:r>
            <a:r>
              <a:rPr lang="ru-RU" sz="1200" b="1" dirty="0" smtClean="0">
                <a:sym typeface="Symbol"/>
              </a:rPr>
              <a:t></a:t>
            </a:r>
            <a:endParaRPr lang="ru-RU" sz="1200" b="1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6440978" y="5236378"/>
            <a:ext cx="870584" cy="85764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ym typeface="Symbol"/>
              </a:rPr>
              <a:t>К</a:t>
            </a:r>
            <a:r>
              <a:rPr lang="en-US" sz="1200" b="1" dirty="0" smtClean="0">
                <a:sym typeface="Symbol"/>
              </a:rPr>
              <a:t>`</a:t>
            </a:r>
            <a:r>
              <a:rPr lang="ru-RU" sz="1200" b="1" dirty="0" smtClean="0">
                <a:sym typeface="Symbol"/>
              </a:rPr>
              <a:t>/Г</a:t>
            </a:r>
            <a:r>
              <a:rPr lang="en-US" sz="1200" b="1" dirty="0" smtClean="0">
                <a:sym typeface="Symbol"/>
              </a:rPr>
              <a:t>`</a:t>
            </a:r>
            <a:r>
              <a:rPr lang="ru-RU" sz="1200" b="1" dirty="0" smtClean="0">
                <a:sym typeface="Symbol"/>
              </a:rPr>
              <a:t></a:t>
            </a:r>
            <a:endParaRPr lang="ru-RU" sz="1200" b="1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5990526" y="4408034"/>
            <a:ext cx="870584" cy="85764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ym typeface="Symbol"/>
              </a:rPr>
              <a:t>К/Г</a:t>
            </a:r>
            <a:endParaRPr lang="ru-RU" sz="1200" b="1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5036870" y="4476406"/>
            <a:ext cx="870584" cy="85764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ym typeface="Symbol"/>
              </a:rPr>
              <a:t>Ш/Ж</a:t>
            </a:r>
            <a:endParaRPr lang="ru-RU" sz="1200" b="1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6735546" y="3727644"/>
            <a:ext cx="936504" cy="929648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ym typeface="Symbol"/>
              </a:rPr>
              <a:t>Т/Д</a:t>
            </a:r>
            <a:endParaRPr lang="ru-RU" sz="1200" b="1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6124364" y="2034998"/>
            <a:ext cx="946282" cy="942016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ym typeface="Symbol"/>
              </a:rPr>
              <a:t>Ф/В</a:t>
            </a:r>
            <a:endParaRPr lang="ru-RU" sz="1200" b="1" dirty="0"/>
          </a:p>
        </p:txBody>
      </p:sp>
      <p:sp>
        <p:nvSpPr>
          <p:cNvPr id="16" name="Блок-схема: узел 15"/>
          <p:cNvSpPr/>
          <p:nvPr/>
        </p:nvSpPr>
        <p:spPr>
          <a:xfrm>
            <a:off x="7664342" y="2611062"/>
            <a:ext cx="870584" cy="85764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ym typeface="Symbol"/>
              </a:rPr>
              <a:t>С</a:t>
            </a:r>
            <a:r>
              <a:rPr lang="en-US" sz="1200" b="1" dirty="0" smtClean="0">
                <a:sym typeface="Symbol"/>
              </a:rPr>
              <a:t>`</a:t>
            </a:r>
            <a:r>
              <a:rPr lang="ru-RU" sz="1200" b="1" dirty="0" smtClean="0">
                <a:sym typeface="Symbol"/>
              </a:rPr>
              <a:t>/З</a:t>
            </a:r>
            <a:r>
              <a:rPr lang="en-US" sz="1200" b="1" dirty="0" smtClean="0">
                <a:sym typeface="Symbol"/>
              </a:rPr>
              <a:t>`</a:t>
            </a:r>
            <a:r>
              <a:rPr lang="ru-RU" sz="1200" b="1" dirty="0" smtClean="0">
                <a:sym typeface="Symbol"/>
              </a:rPr>
              <a:t></a:t>
            </a:r>
            <a:endParaRPr lang="ru-RU" sz="1200" b="1" dirty="0"/>
          </a:p>
        </p:txBody>
      </p:sp>
      <p:sp>
        <p:nvSpPr>
          <p:cNvPr id="17" name="Блок-схема: узел 16"/>
          <p:cNvSpPr/>
          <p:nvPr/>
        </p:nvSpPr>
        <p:spPr>
          <a:xfrm>
            <a:off x="6735546" y="2826678"/>
            <a:ext cx="870584" cy="85764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ym typeface="Symbol"/>
              </a:rPr>
              <a:t>С/З</a:t>
            </a:r>
            <a:endParaRPr lang="ru-RU" sz="1200" b="1" dirty="0"/>
          </a:p>
        </p:txBody>
      </p:sp>
      <p:sp>
        <p:nvSpPr>
          <p:cNvPr id="18" name="Блок-схема: узел 17"/>
          <p:cNvSpPr/>
          <p:nvPr/>
        </p:nvSpPr>
        <p:spPr>
          <a:xfrm>
            <a:off x="3936676" y="2179014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М/М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2944016" y="1935442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Б/Б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4044688" y="4205306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Г/Г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1" name="Блок-схема: узел 20"/>
          <p:cNvSpPr/>
          <p:nvPr/>
        </p:nvSpPr>
        <p:spPr>
          <a:xfrm>
            <a:off x="3072580" y="4583192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К/К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2" name="Блок-схема: узел 21"/>
          <p:cNvSpPr/>
          <p:nvPr/>
        </p:nvSpPr>
        <p:spPr>
          <a:xfrm>
            <a:off x="2107234" y="4193676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Р/Р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1670046" y="3311204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З/З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2018076" y="2361152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В/В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5" name="Блок-схема: узел 24"/>
          <p:cNvSpPr/>
          <p:nvPr/>
        </p:nvSpPr>
        <p:spPr>
          <a:xfrm>
            <a:off x="2766950" y="666846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Ф/Ф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373902" y="3315030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Д/Д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7" name="Блок-схема: узел 26"/>
          <p:cNvSpPr/>
          <p:nvPr/>
        </p:nvSpPr>
        <p:spPr>
          <a:xfrm>
            <a:off x="3668656" y="1215402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П/П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2055718" y="1375428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С/С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949966" y="2525028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Т/Т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0" name="Блок-схема: узел 29"/>
          <p:cNvSpPr/>
          <p:nvPr/>
        </p:nvSpPr>
        <p:spPr>
          <a:xfrm>
            <a:off x="1078728" y="4131206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Н/Н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2212214" y="5188926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Л/Л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2" name="Блок-схема: узел 31"/>
          <p:cNvSpPr/>
          <p:nvPr/>
        </p:nvSpPr>
        <p:spPr>
          <a:xfrm>
            <a:off x="3884508" y="5188184"/>
            <a:ext cx="939348" cy="90397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Х/Х</a:t>
            </a:r>
            <a:r>
              <a:rPr lang="en-US" sz="1200" b="1" dirty="0" smtClean="0">
                <a:solidFill>
                  <a:schemeClr val="tx1"/>
                </a:solidFill>
                <a:sym typeface="Symbol"/>
              </a:rPr>
              <a:t>`</a:t>
            </a:r>
            <a:r>
              <a:rPr lang="ru-RU" sz="1200" b="1" dirty="0" smtClean="0">
                <a:solidFill>
                  <a:schemeClr val="tx1"/>
                </a:solidFill>
                <a:sym typeface="Symbol"/>
              </a:rPr>
              <a:t>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0958" y="266736"/>
            <a:ext cx="2068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ПАРНЫЕ ЗВУКИ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674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Words>119</Words>
  <Application>Microsoft Office PowerPoint</Application>
  <PresentationFormat>Экран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Пользователь Windows</cp:lastModifiedBy>
  <cp:revision>195</cp:revision>
  <dcterms:created xsi:type="dcterms:W3CDTF">2022-07-16T11:02:04Z</dcterms:created>
  <dcterms:modified xsi:type="dcterms:W3CDTF">2022-08-23T17:51:55Z</dcterms:modified>
</cp:coreProperties>
</file>