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4" r:id="rId2"/>
    <p:sldMasterId id="2147483746" r:id="rId3"/>
    <p:sldMasterId id="2147483770" r:id="rId4"/>
    <p:sldMasterId id="2147483782" r:id="rId5"/>
    <p:sldMasterId id="2147483794" r:id="rId6"/>
    <p:sldMasterId id="2147483806" r:id="rId7"/>
    <p:sldMasterId id="2147483818" r:id="rId8"/>
    <p:sldMasterId id="2147483831" r:id="rId9"/>
    <p:sldMasterId id="2147483843" r:id="rId10"/>
  </p:sldMasterIdLst>
  <p:sldIdLst>
    <p:sldId id="256" r:id="rId11"/>
    <p:sldId id="307" r:id="rId12"/>
    <p:sldId id="308" r:id="rId13"/>
    <p:sldId id="309" r:id="rId14"/>
    <p:sldId id="313" r:id="rId15"/>
    <p:sldId id="287" r:id="rId16"/>
    <p:sldId id="288" r:id="rId17"/>
    <p:sldId id="291" r:id="rId18"/>
    <p:sldId id="299" r:id="rId19"/>
    <p:sldId id="314" r:id="rId20"/>
    <p:sldId id="315" r:id="rId21"/>
    <p:sldId id="298" r:id="rId22"/>
    <p:sldId id="300" r:id="rId23"/>
    <p:sldId id="301" r:id="rId24"/>
    <p:sldId id="302" r:id="rId25"/>
    <p:sldId id="303" r:id="rId26"/>
    <p:sldId id="292" r:id="rId27"/>
    <p:sldId id="293" r:id="rId28"/>
    <p:sldId id="294" r:id="rId29"/>
    <p:sldId id="295" r:id="rId30"/>
    <p:sldId id="296" r:id="rId31"/>
    <p:sldId id="304" r:id="rId32"/>
    <p:sldId id="305" r:id="rId33"/>
    <p:sldId id="258" r:id="rId34"/>
    <p:sldId id="259" r:id="rId35"/>
    <p:sldId id="260" r:id="rId36"/>
    <p:sldId id="261" r:id="rId37"/>
    <p:sldId id="262" r:id="rId38"/>
    <p:sldId id="306" r:id="rId39"/>
    <p:sldId id="263" r:id="rId40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304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qWorld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0526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6ac6efb25e0a35d160b484086b39328b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9"/>
          <p:cNvSpPr>
            <a:spLocks/>
          </p:cNvSpPr>
          <p:nvPr/>
        </p:nvSpPr>
        <p:spPr bwMode="gray">
          <a:xfrm>
            <a:off x="0" y="5181600"/>
            <a:ext cx="9169400" cy="977900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1584" y="586"/>
              </a:cxn>
              <a:cxn ang="0">
                <a:pos x="5768" y="0"/>
              </a:cxn>
              <a:cxn ang="0">
                <a:pos x="5776" y="32"/>
              </a:cxn>
              <a:cxn ang="0">
                <a:pos x="1584" y="598"/>
              </a:cxn>
              <a:cxn ang="0">
                <a:pos x="4" y="92"/>
              </a:cxn>
              <a:cxn ang="0">
                <a:pos x="0" y="58"/>
              </a:cxn>
            </a:cxnLst>
            <a:rect l="0" t="0" r="r" b="b"/>
            <a:pathLst>
              <a:path w="5776" h="616">
                <a:moveTo>
                  <a:pt x="0" y="58"/>
                </a:moveTo>
                <a:cubicBezTo>
                  <a:pt x="116" y="98"/>
                  <a:pt x="606" y="574"/>
                  <a:pt x="1584" y="586"/>
                </a:cubicBezTo>
                <a:cubicBezTo>
                  <a:pt x="2562" y="598"/>
                  <a:pt x="4364" y="324"/>
                  <a:pt x="5768" y="0"/>
                </a:cubicBezTo>
                <a:lnTo>
                  <a:pt x="5776" y="32"/>
                </a:lnTo>
                <a:cubicBezTo>
                  <a:pt x="4336" y="356"/>
                  <a:pt x="2550" y="616"/>
                  <a:pt x="1584" y="598"/>
                </a:cubicBezTo>
                <a:cubicBezTo>
                  <a:pt x="618" y="580"/>
                  <a:pt x="152" y="157"/>
                  <a:pt x="4" y="92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7" name="Picture 10" descr="6ac6efb25e0a35d160b484086b39328b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096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0C8CA-A6FF-4144-8B97-B90E9A450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F9F8E-1546-401F-A5C3-B1AC14D79095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E0F65-B234-41FE-BC0D-CFA665738D3B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4433C-FE41-467C-9D08-575B9A21B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F677C-6567-4D47-A001-BE522721F3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49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2FC2-6A4E-4342-879F-76E9DA6EF1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650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5021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021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C33258-9991-42A9-81D3-330F9188FC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246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B16D-8D46-4049-B4DB-9D358E7BCE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431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6AAE-8921-4937-B8D7-666EFEC700A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250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A605-FF49-4FE7-AE0B-3574705DB5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621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3261-F6F4-4CA3-BE06-B111D32545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505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5C837-9B79-4057-B5A7-33620F2E19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313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6283-1A3B-4DDB-86B8-8EAA2A6130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173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A933-7D99-4C75-8744-2BDB15B3B4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0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45291-1F1D-479B-B400-50DA9820A171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0C40E-4F18-4F89-8EEE-CD982DE8DC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3FE82-54ED-4062-B8CE-C260C5ACAE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047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F677C-6567-4D47-A001-BE522721F3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763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2FC2-6A4E-4342-879F-76E9DA6EF1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79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5C7CD-B811-4FB6-8684-57A6E90F3FD0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857BB-494E-493C-8937-77A1DF1F5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6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82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56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4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6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77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7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DF5A8-4D64-4157-9093-66B111B19739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661C7-6010-40C7-AC74-6731D8980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9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45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08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85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5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10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82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52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85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4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F7C10-3CB6-449F-96AE-DDA4FC4F16FA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EAB8B-743D-42F6-86CD-3973F2DD7B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23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52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93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44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92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5021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021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C33258-9991-42A9-81D3-330F9188FC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90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B16D-8D46-4049-B4DB-9D358E7BCE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2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6AAE-8921-4937-B8D7-666EFEC700A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83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A605-FF49-4FE7-AE0B-3574705DB5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58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3261-F6F4-4CA3-BE06-B111D32545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2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CFD73-6C4D-4DDF-BD91-E513557BABE0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22AC7-6602-403B-886F-0D17E78D7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5C837-9B79-4057-B5A7-33620F2E19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89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6283-1A3B-4DDB-86B8-8EAA2A6130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50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A933-7D99-4C75-8744-2BDB15B3B4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64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3FE82-54ED-4062-B8CE-C260C5ACAE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34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F677C-6567-4D47-A001-BE522721F3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15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2FC2-6A4E-4342-879F-76E9DA6EF1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082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5021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021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C33258-9991-42A9-81D3-330F9188FC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77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B16D-8D46-4049-B4DB-9D358E7BCE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04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6AAE-8921-4937-B8D7-666EFEC700A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40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A605-FF49-4FE7-AE0B-3574705DB5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2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0312D-F9E7-41F0-9AA7-487B7D8B3E07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89203-6DCD-48E6-BAF8-8BA8B55B4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3261-F6F4-4CA3-BE06-B111D32545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83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5C837-9B79-4057-B5A7-33620F2E19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94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6283-1A3B-4DDB-86B8-8EAA2A6130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57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A933-7D99-4C75-8744-2BDB15B3B4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30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3FE82-54ED-4062-B8CE-C260C5ACAE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8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F677C-6567-4D47-A001-BE522721F3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53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2FC2-6A4E-4342-879F-76E9DA6EF1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487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5021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021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C33258-9991-42A9-81D3-330F9188FC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69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B16D-8D46-4049-B4DB-9D358E7BCE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39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6AAE-8921-4937-B8D7-666EFEC700A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5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B9751-90AD-4389-8059-C7A8562546DC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13002-BB85-4C08-9BE2-4BCB4D3EF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A605-FF49-4FE7-AE0B-3574705DB5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85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3261-F6F4-4CA3-BE06-B111D32545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27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5C837-9B79-4057-B5A7-33620F2E19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86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6283-1A3B-4DDB-86B8-8EAA2A6130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81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A933-7D99-4C75-8744-2BDB15B3B4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509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3FE82-54ED-4062-B8CE-C260C5ACAE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28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F677C-6567-4D47-A001-BE522721F3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875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2FC2-6A4E-4342-879F-76E9DA6EF1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57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5021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021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C33258-9991-42A9-81D3-330F9188FC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614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B16D-8D46-4049-B4DB-9D358E7BCE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5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AF745-A954-482A-9765-E02E4A34BF48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4F671-7D8D-4C6B-90CE-ADE580B9CB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6AAE-8921-4937-B8D7-666EFEC700A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44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A605-FF49-4FE7-AE0B-3574705DB5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42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3261-F6F4-4CA3-BE06-B111D32545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796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5C837-9B79-4057-B5A7-33620F2E19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87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6283-1A3B-4DDB-86B8-8EAA2A6130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866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A933-7D99-4C75-8744-2BDB15B3B4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34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3FE82-54ED-4062-B8CE-C260C5ACAE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40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F677C-6567-4D47-A001-BE522721F3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23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2FC2-6A4E-4342-879F-76E9DA6EF1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108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qWorld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0526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6ac6efb25e0a35d160b484086b39328b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9"/>
          <p:cNvSpPr>
            <a:spLocks/>
          </p:cNvSpPr>
          <p:nvPr/>
        </p:nvSpPr>
        <p:spPr bwMode="gray">
          <a:xfrm>
            <a:off x="0" y="5181600"/>
            <a:ext cx="9169400" cy="977900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1584" y="586"/>
              </a:cxn>
              <a:cxn ang="0">
                <a:pos x="5768" y="0"/>
              </a:cxn>
              <a:cxn ang="0">
                <a:pos x="5776" y="32"/>
              </a:cxn>
              <a:cxn ang="0">
                <a:pos x="1584" y="598"/>
              </a:cxn>
              <a:cxn ang="0">
                <a:pos x="4" y="92"/>
              </a:cxn>
              <a:cxn ang="0">
                <a:pos x="0" y="58"/>
              </a:cxn>
            </a:cxnLst>
            <a:rect l="0" t="0" r="r" b="b"/>
            <a:pathLst>
              <a:path w="5776" h="616">
                <a:moveTo>
                  <a:pt x="0" y="58"/>
                </a:moveTo>
                <a:cubicBezTo>
                  <a:pt x="116" y="98"/>
                  <a:pt x="606" y="574"/>
                  <a:pt x="1584" y="586"/>
                </a:cubicBezTo>
                <a:cubicBezTo>
                  <a:pt x="2562" y="598"/>
                  <a:pt x="4364" y="324"/>
                  <a:pt x="5768" y="0"/>
                </a:cubicBezTo>
                <a:lnTo>
                  <a:pt x="5776" y="32"/>
                </a:lnTo>
                <a:cubicBezTo>
                  <a:pt x="4336" y="356"/>
                  <a:pt x="2550" y="616"/>
                  <a:pt x="1584" y="598"/>
                </a:cubicBezTo>
                <a:cubicBezTo>
                  <a:pt x="618" y="580"/>
                  <a:pt x="152" y="157"/>
                  <a:pt x="4" y="92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10" descr="6ac6efb25e0a35d160b484086b39328b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096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0C8CA-A6FF-4144-8B97-B90E9A450B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F9F8E-1546-401F-A5C3-B1AC14D7909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56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10D2A-D6F1-48B9-A052-568CFFDE0FDD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241F6-1B3C-4CEC-A097-687475D2B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DF5A8-4D64-4157-9093-66B111B19739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661C7-6010-40C7-AC74-6731D89801C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7436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F7C10-3CB6-449F-96AE-DDA4FC4F16F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EAB8B-743D-42F6-86CD-3973F2DD7B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8328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CFD73-6C4D-4DDF-BD91-E513557BABE0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22AC7-6602-403B-886F-0D17E78D7A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7589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0312D-F9E7-41F0-9AA7-487B7D8B3E07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89203-6DCD-48E6-BAF8-8BA8B55B4B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4768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B9751-90AD-4389-8059-C7A8562546DC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13002-BB85-4C08-9BE2-4BCB4D3EFD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5480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AF745-A954-482A-9765-E02E4A34BF48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4F671-7D8D-4C6B-90CE-ADE580B9CB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3611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10D2A-D6F1-48B9-A052-568CFFDE0FDD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241F6-1B3C-4CEC-A097-687475D2B5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9391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27E50-98F4-42B6-B75B-CE557B3F3119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89432-6BFC-46AD-8210-52A89AB317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6681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E0F65-B234-41FE-BC0D-CFA665738D3B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4433C-FE41-467C-9D08-575B9A21B2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388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45291-1F1D-479B-B400-50DA9820A171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0C40E-4F18-4F89-8EEE-CD982DE8DC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633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27E50-98F4-42B6-B75B-CE557B3F3119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89432-6BFC-46AD-8210-52A89AB31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5C7CD-B811-4FB6-8684-57A6E90F3FD0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857BB-494E-493C-8937-77A1DF1F521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488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5021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021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C33258-9991-42A9-81D3-330F9188FC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089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B16D-8D46-4049-B4DB-9D358E7BCE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446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6AAE-8921-4937-B8D7-666EFEC700A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060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A605-FF49-4FE7-AE0B-3574705DB5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023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3261-F6F4-4CA3-BE06-B111D32545A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07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5C837-9B79-4057-B5A7-33620F2E19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32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6283-1A3B-4DDB-86B8-8EAA2A6130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507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A933-7D99-4C75-8744-2BDB15B3B4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18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3FE82-54ED-4062-B8CE-C260C5ACAE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8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.gi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295DC"/>
            </a:gs>
            <a:gs pos="100000">
              <a:srgbClr val="FFFFC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3BF51AD7-D0C4-400B-94CE-0DD8E4625C0D}" type="datetimeFigureOut">
              <a:rPr lang="ru-RU"/>
              <a:pPr>
                <a:defRPr/>
              </a:pPr>
              <a:t>09.04.2022</a:t>
            </a:fld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80827528-B16A-40CC-B09A-F9FAFCC20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151" name="Freeform 7"/>
          <p:cNvSpPr>
            <a:spLocks/>
          </p:cNvSpPr>
          <p:nvPr/>
        </p:nvSpPr>
        <p:spPr bwMode="gray">
          <a:xfrm>
            <a:off x="0" y="5715000"/>
            <a:ext cx="9169400" cy="977900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1584" y="586"/>
              </a:cxn>
              <a:cxn ang="0">
                <a:pos x="5768" y="0"/>
              </a:cxn>
              <a:cxn ang="0">
                <a:pos x="5776" y="32"/>
              </a:cxn>
              <a:cxn ang="0">
                <a:pos x="1584" y="598"/>
              </a:cxn>
              <a:cxn ang="0">
                <a:pos x="4" y="92"/>
              </a:cxn>
              <a:cxn ang="0">
                <a:pos x="0" y="58"/>
              </a:cxn>
            </a:cxnLst>
            <a:rect l="0" t="0" r="r" b="b"/>
            <a:pathLst>
              <a:path w="5776" h="616">
                <a:moveTo>
                  <a:pt x="0" y="58"/>
                </a:moveTo>
                <a:cubicBezTo>
                  <a:pt x="116" y="98"/>
                  <a:pt x="606" y="574"/>
                  <a:pt x="1584" y="586"/>
                </a:cubicBezTo>
                <a:cubicBezTo>
                  <a:pt x="2562" y="598"/>
                  <a:pt x="4364" y="324"/>
                  <a:pt x="5768" y="0"/>
                </a:cubicBezTo>
                <a:lnTo>
                  <a:pt x="5776" y="32"/>
                </a:lnTo>
                <a:cubicBezTo>
                  <a:pt x="4336" y="356"/>
                  <a:pt x="2550" y="616"/>
                  <a:pt x="1584" y="598"/>
                </a:cubicBezTo>
                <a:cubicBezTo>
                  <a:pt x="618" y="580"/>
                  <a:pt x="152" y="157"/>
                  <a:pt x="4" y="92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1032" name="Picture 8" descr="6ac6efb25e0a35d160b484086b39328b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3048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1" r:id="rId2"/>
    <p:sldLayoutId id="2147483730" r:id="rId3"/>
    <p:sldLayoutId id="2147483729" r:id="rId4"/>
    <p:sldLayoutId id="2147483728" r:id="rId5"/>
    <p:sldLayoutId id="2147483727" r:id="rId6"/>
    <p:sldLayoutId id="2147483726" r:id="rId7"/>
    <p:sldLayoutId id="2147483725" r:id="rId8"/>
    <p:sldLayoutId id="2147483724" r:id="rId9"/>
    <p:sldLayoutId id="2147483723" r:id="rId10"/>
    <p:sldLayoutId id="2147483722" r:id="rId11"/>
    <p:sldLayoutId id="2147483732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15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4918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91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9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8B357F8-CA85-4571-B323-67137C17CDBF}" type="slidenum">
              <a:rPr lang="ru-RU">
                <a:solidFill>
                  <a:srgbClr val="FFFFFF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74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49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FB656C-F6F0-4154-AE6E-75B4A4C627F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305085-D22B-4CA3-BA5C-95684E05EF4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00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15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4918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91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9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8B357F8-CA85-4571-B323-67137C17CDBF}" type="slidenum">
              <a:rPr lang="ru-RU">
                <a:solidFill>
                  <a:srgbClr val="FFFFFF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895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15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4918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91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9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8B357F8-CA85-4571-B323-67137C17CDBF}" type="slidenum">
              <a:rPr lang="ru-RU">
                <a:solidFill>
                  <a:srgbClr val="FFFFFF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34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15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4918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91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9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8B357F8-CA85-4571-B323-67137C17CDBF}" type="slidenum">
              <a:rPr lang="ru-RU">
                <a:solidFill>
                  <a:srgbClr val="FFFFFF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304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15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4918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91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9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8B357F8-CA85-4571-B323-67137C17CDBF}" type="slidenum">
              <a:rPr lang="ru-RU">
                <a:solidFill>
                  <a:srgbClr val="FFFFFF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855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295DC"/>
            </a:gs>
            <a:gs pos="100000">
              <a:srgbClr val="FFFFC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3BF51AD7-D0C4-400B-94CE-0DD8E4625C0D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09.04.2022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80827528-B16A-40CC-B09A-F9FAFCC202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151" name="Freeform 7"/>
          <p:cNvSpPr>
            <a:spLocks/>
          </p:cNvSpPr>
          <p:nvPr/>
        </p:nvSpPr>
        <p:spPr bwMode="gray">
          <a:xfrm>
            <a:off x="0" y="5715000"/>
            <a:ext cx="9169400" cy="977900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1584" y="586"/>
              </a:cxn>
              <a:cxn ang="0">
                <a:pos x="5768" y="0"/>
              </a:cxn>
              <a:cxn ang="0">
                <a:pos x="5776" y="32"/>
              </a:cxn>
              <a:cxn ang="0">
                <a:pos x="1584" y="598"/>
              </a:cxn>
              <a:cxn ang="0">
                <a:pos x="4" y="92"/>
              </a:cxn>
              <a:cxn ang="0">
                <a:pos x="0" y="58"/>
              </a:cxn>
            </a:cxnLst>
            <a:rect l="0" t="0" r="r" b="b"/>
            <a:pathLst>
              <a:path w="5776" h="616">
                <a:moveTo>
                  <a:pt x="0" y="58"/>
                </a:moveTo>
                <a:cubicBezTo>
                  <a:pt x="116" y="98"/>
                  <a:pt x="606" y="574"/>
                  <a:pt x="1584" y="586"/>
                </a:cubicBezTo>
                <a:cubicBezTo>
                  <a:pt x="2562" y="598"/>
                  <a:pt x="4364" y="324"/>
                  <a:pt x="5768" y="0"/>
                </a:cubicBezTo>
                <a:lnTo>
                  <a:pt x="5776" y="32"/>
                </a:lnTo>
                <a:cubicBezTo>
                  <a:pt x="4336" y="356"/>
                  <a:pt x="2550" y="616"/>
                  <a:pt x="1584" y="598"/>
                </a:cubicBezTo>
                <a:cubicBezTo>
                  <a:pt x="618" y="580"/>
                  <a:pt x="152" y="157"/>
                  <a:pt x="4" y="92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2" name="Picture 8" descr="6ac6efb25e0a35d160b484086b39328b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3048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211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915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5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6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7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4918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4918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91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9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1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8B357F8-CA85-4571-B323-67137C17CDBF}" type="slidenum">
              <a:rPr lang="ru-RU">
                <a:solidFill>
                  <a:srgbClr val="FFFFFF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7943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1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2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1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7.xml"/><Relationship Id="rId6" Type="http://schemas.openxmlformats.org/officeDocument/2006/relationships/slide" Target="slide2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0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6.gif"/><Relationship Id="rId5" Type="http://schemas.openxmlformats.org/officeDocument/2006/relationships/image" Target="../media/image21.gif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0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5400" b="1" smtClean="0"/>
              <a:t>Математическая викторина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4191000"/>
            <a:ext cx="7967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«Счастливая семерка»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585"/>
            <a:ext cx="9144000" cy="4525963"/>
          </a:xfrm>
        </p:spPr>
        <p:txBody>
          <a:bodyPr/>
          <a:lstStyle/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ysClr val="windowText" lastClr="000000"/>
                </a:solidFill>
              </a:rPr>
              <a:t>В эпосе ненцев </a:t>
            </a:r>
            <a:r>
              <a:rPr lang="ru-RU" sz="2400" dirty="0" smtClean="0">
                <a:solidFill>
                  <a:sysClr val="windowText" lastClr="000000"/>
                </a:solidFill>
              </a:rPr>
              <a:t>семерка </a:t>
            </a:r>
            <a:r>
              <a:rPr lang="ru-RU" sz="2400" dirty="0">
                <a:solidFill>
                  <a:sysClr val="windowText" lastClr="000000"/>
                </a:solidFill>
              </a:rPr>
              <a:t>постоянно выступает как удобный эталон для отсчета времени («7 дней и 7 ночей едем быстро…», «через 7 дней показались чумы</a:t>
            </a:r>
            <a:r>
              <a:rPr lang="ru-RU" sz="2400" dirty="0" smtClean="0">
                <a:solidFill>
                  <a:sysClr val="windowText" lastClr="000000"/>
                </a:solidFill>
              </a:rPr>
              <a:t>»).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 smtClean="0">
                <a:solidFill>
                  <a:sysClr val="windowText" lastClr="000000"/>
                </a:solidFill>
              </a:rPr>
              <a:t> </a:t>
            </a:r>
            <a:r>
              <a:rPr lang="ru-RU" sz="2400" dirty="0">
                <a:solidFill>
                  <a:sysClr val="windowText" lastClr="000000"/>
                </a:solidFill>
              </a:rPr>
              <a:t>Кроме того, все население мира представляется как «жители семи земель», где 7 — некий предел, за которым кончается доступное человеческому воображению пространство. </a:t>
            </a:r>
            <a:endParaRPr lang="ru-RU" sz="2400" dirty="0" smtClean="0">
              <a:solidFill>
                <a:sysClr val="windowText" lastClr="000000"/>
              </a:solidFill>
            </a:endParaRP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400" dirty="0">
              <a:solidFill>
                <a:sysClr val="windowText" lastClr="000000"/>
              </a:solidFill>
            </a:endParaRP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 smtClean="0">
                <a:solidFill>
                  <a:sysClr val="windowText" lastClr="000000"/>
                </a:solidFill>
              </a:rPr>
              <a:t>Далее </a:t>
            </a:r>
            <a:r>
              <a:rPr lang="ru-RU" sz="2400" dirty="0">
                <a:solidFill>
                  <a:sysClr val="windowText" lastClr="000000"/>
                </a:solidFill>
              </a:rPr>
              <a:t>семерка ограничивает группу ближайших родственников — «7 братьев», которые часто выступают в качестве главных героев ненецкого эпоса. </a:t>
            </a:r>
            <a:endParaRPr lang="ru-RU" sz="2400" dirty="0" smtClean="0">
              <a:solidFill>
                <a:sysClr val="windowText" lastClr="000000"/>
              </a:solidFill>
            </a:endParaRP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400" dirty="0">
              <a:solidFill>
                <a:sysClr val="windowText" lastClr="000000"/>
              </a:solidFill>
            </a:endParaRPr>
          </a:p>
          <a:p>
            <a:pPr algn="just"/>
            <a:endParaRPr lang="ru-RU" sz="4400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2505075" cy="34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Асылташтанецнародовсевера_(ComedySong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13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Обряды народов Таймы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308" y="1987261"/>
            <a:ext cx="3429000" cy="4870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0" y="4800600"/>
            <a:ext cx="5744308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905000"/>
            <a:ext cx="8610600" cy="1143000"/>
          </a:xfrm>
        </p:spPr>
        <p:txBody>
          <a:bodyPr/>
          <a:lstStyle/>
          <a:p>
            <a:pPr marL="342900" lvl="0" indent="-342900" algn="just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Другая сфера применения семерок охватывает изобразительное искусство нганасан. Речь идет о шаманских принадлежностях. Повторение на них семерок позволяет искать соответствующие смысловые истолкования. Например: на кожаном чехле одного из бубнов  в правом верхнем секторе помещено 7 оленей-самцов, а в левом — 8 оленей-самок.  На олене, посвященном духу пурги, нганасаны выстригали знак, основу которого составляли 7 параллельных линий .</a:t>
            </a:r>
            <a:br>
              <a:rPr lang="ru-RU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Наиболее яркая часть изобразительной деятельности нганасан — геометрические орнаменты. Группы из 7 и кратных 7 чисел элементов орнамента украшают верхнюю меховую одежду и </a:t>
            </a:r>
            <a:r>
              <a:rPr lang="ru-RU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различные</a:t>
            </a:r>
            <a:r>
              <a:rPr lang="ru-RU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бытовые изделия, в частности «</a:t>
            </a:r>
            <a:r>
              <a:rPr lang="ru-RU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кукуль</a:t>
            </a:r>
            <a:r>
              <a:rPr lang="ru-RU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» — мешок для ног при езде на санках </a:t>
            </a:r>
            <a:br>
              <a:rPr lang="ru-RU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ru-RU" sz="6000" dirty="0"/>
          </a:p>
        </p:txBody>
      </p:sp>
      <p:sp>
        <p:nvSpPr>
          <p:cNvPr id="4" name="AutoShape 2" descr="Этнический орнамент Таймыра | Go Arctic | Яндекс Дзе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36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ru-RU" sz="2400" dirty="0" err="1" smtClean="0">
                <a:solidFill>
                  <a:prstClr val="black"/>
                </a:solidFill>
                <a:latin typeface="Calibri"/>
              </a:rPr>
              <a:t>Энцы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, подобно 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нганасанам,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применяли сочетания по 7 и кратному 7 числу элементов в аналогичных геометрических орнаментах на верхней одежде 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В сказках и мифах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энцев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фигурируют «семь братьев — семь лебедей», в жертву шайтану приносят 7 оленей, в одном из архаичных мифов его герои идут пешком «семь недель» или запрягают 5 важенок и тоже едут «семь недель». В мифе о происхождении людей содержится представление о «семи землях», за которыми уже ничего нет, кроме «голов двух отцов». Любопытно утверждение </a:t>
            </a:r>
            <a:r>
              <a:rPr lang="ru-RU" sz="2400" dirty="0" err="1">
                <a:solidFill>
                  <a:prstClr val="black"/>
                </a:solidFill>
                <a:latin typeface="Calibri"/>
              </a:rPr>
              <a:t>энцев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 о том, что на небе ровно 7000 звезд, помимо Плеяд (7 звезд) и Большой Медведицы (также 7 звезд). Высота же неба равна высоте последовательного подъема 7 орлов, когда они могут видеть предыдущего.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24315"/>
            <a:ext cx="4038600" cy="2137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4804" y="4524315"/>
            <a:ext cx="4191000" cy="2602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532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1596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Разминка- «Интеграл»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87963"/>
          </a:xfrm>
        </p:spPr>
        <p:txBody>
          <a:bodyPr/>
          <a:lstStyle/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Большой любитель чужих секретов в Интернете?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Единица </a:t>
            </a:r>
            <a:r>
              <a:rPr lang="ru-RU" sz="2000" dirty="0">
                <a:latin typeface="Times New Roman"/>
              </a:rPr>
              <a:t>скорости на море?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Математик</a:t>
            </a:r>
            <a:r>
              <a:rPr lang="ru-RU" sz="2000" dirty="0">
                <a:latin typeface="Times New Roman"/>
              </a:rPr>
              <a:t>, именем которого названа теорема, выражающая связь </a:t>
            </a:r>
            <a:r>
              <a:rPr lang="ru-RU" sz="2000" dirty="0" smtClean="0">
                <a:latin typeface="Times New Roman"/>
              </a:rPr>
              <a:t>между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 </a:t>
            </a:r>
            <a:r>
              <a:rPr lang="ru-RU" sz="2000" dirty="0">
                <a:latin typeface="Times New Roman"/>
              </a:rPr>
              <a:t>сторонами треугольника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Фигура</a:t>
            </a:r>
            <a:r>
              <a:rPr lang="ru-RU" sz="2000" dirty="0">
                <a:latin typeface="Times New Roman"/>
              </a:rPr>
              <a:t>, образующаяся при пересечении двух прямых</a:t>
            </a:r>
            <a:r>
              <a:rPr lang="ru-RU" sz="2000" dirty="0" smtClean="0">
                <a:latin typeface="Times New Roman"/>
              </a:rPr>
              <a:t>?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 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1</a:t>
            </a:r>
            <a:r>
              <a:rPr lang="ru-RU" sz="2000" dirty="0">
                <a:latin typeface="Times New Roman"/>
              </a:rPr>
              <a:t>% от 1 000 рублей?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Книзу </a:t>
            </a:r>
            <a:r>
              <a:rPr lang="ru-RU" sz="2000" dirty="0">
                <a:latin typeface="Times New Roman"/>
              </a:rPr>
              <a:t>летит капельками, а кверху – </a:t>
            </a:r>
            <a:r>
              <a:rPr lang="ru-RU" sz="2000" dirty="0" smtClean="0">
                <a:latin typeface="Times New Roman"/>
              </a:rPr>
              <a:t>невидимкой.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 </a:t>
            </a:r>
            <a:endParaRPr lang="ru-RU" sz="2000" dirty="0"/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Результат математического действия?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Я </a:t>
            </a:r>
            <a:r>
              <a:rPr lang="ru-RU" sz="2000" dirty="0">
                <a:latin typeface="Times New Roman"/>
              </a:rPr>
              <a:t>увидел свой портрет, отошел – портрета нет.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Иногда </a:t>
            </a:r>
            <a:r>
              <a:rPr lang="ru-RU" sz="2000" dirty="0">
                <a:latin typeface="Times New Roman"/>
              </a:rPr>
              <a:t>эту глобальную систему называют Сетью …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Как </a:t>
            </a:r>
            <a:r>
              <a:rPr lang="ru-RU" sz="2000" dirty="0">
                <a:latin typeface="Times New Roman"/>
              </a:rPr>
              <a:t>называется утверждение, принимаемое без доказательств</a:t>
            </a:r>
            <a:r>
              <a:rPr lang="ru-RU" sz="2000" dirty="0" smtClean="0">
                <a:latin typeface="Times New Roman"/>
              </a:rPr>
              <a:t>?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 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Дерево </a:t>
            </a:r>
            <a:r>
              <a:rPr lang="ru-RU" sz="2000" dirty="0">
                <a:latin typeface="Times New Roman"/>
              </a:rPr>
              <a:t>даешь – съедает, от воды же умирает.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87042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8200"/>
            <a:ext cx="9067800" cy="5715000"/>
          </a:xfrm>
        </p:spPr>
        <p:txBody>
          <a:bodyPr/>
          <a:lstStyle/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Назовите единицу массы драгоценных камней? </a:t>
            </a:r>
            <a:endParaRPr lang="ru-RU" sz="2000" dirty="0" smtClean="0">
              <a:latin typeface="Times New Roman"/>
            </a:endParaRPr>
          </a:p>
          <a:p>
            <a:pPr lvl="0">
              <a:lnSpc>
                <a:spcPts val="1200"/>
              </a:lnSpc>
              <a:spcAft>
                <a:spcPts val="0"/>
              </a:spcAft>
              <a:buFont typeface="+mj-lt"/>
              <a:buAutoNum type="arabicPeriod"/>
            </a:pPr>
            <a:endParaRPr lang="ru-RU" sz="2000" dirty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Игрок-профессионал </a:t>
            </a:r>
            <a:r>
              <a:rPr lang="ru-RU" sz="2000" dirty="0">
                <a:latin typeface="Times New Roman"/>
              </a:rPr>
              <a:t>и ценитель компьютерных </a:t>
            </a:r>
            <a:r>
              <a:rPr lang="ru-RU" sz="2000" dirty="0" smtClean="0">
                <a:latin typeface="Times New Roman"/>
              </a:rPr>
              <a:t>игр.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/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Основная часть Интернета – Всемирная …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/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Угол, на который поворачивается солдат по команде "кругом</a:t>
            </a:r>
            <a:r>
              <a:rPr lang="ru-RU" sz="2000" dirty="0" smtClean="0">
                <a:latin typeface="Times New Roman"/>
              </a:rPr>
              <a:t>"?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/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Как называется сотая часть числа?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/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Над водою – ушко, под водою брюшко</a:t>
            </a:r>
            <a:r>
              <a:rPr lang="ru-RU" sz="2000" dirty="0" smtClean="0">
                <a:latin typeface="Times New Roman"/>
              </a:rPr>
              <a:t>.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 </a:t>
            </a:r>
            <a:endParaRPr lang="ru-RU" sz="2000" dirty="0"/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Направленный отрезок?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Древнегреческий </a:t>
            </a:r>
            <a:r>
              <a:rPr lang="ru-RU" sz="2000" dirty="0">
                <a:latin typeface="Times New Roman"/>
              </a:rPr>
              <a:t>математик, астроном, философ, именем которого </a:t>
            </a:r>
            <a:endParaRPr lang="ru-RU" sz="2000" dirty="0" smtClean="0">
              <a:latin typeface="Times New Roman"/>
            </a:endParaRP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названа </a:t>
            </a:r>
            <a:r>
              <a:rPr lang="ru-RU" sz="2000" dirty="0">
                <a:latin typeface="Times New Roman"/>
              </a:rPr>
              <a:t>теорема об отрезках, лежащих на двух прямых, </a:t>
            </a:r>
            <a:r>
              <a:rPr lang="ru-RU" sz="2000" dirty="0" smtClean="0">
                <a:latin typeface="Times New Roman"/>
              </a:rPr>
              <a:t>пересекаемых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 </a:t>
            </a:r>
            <a:r>
              <a:rPr lang="ru-RU" sz="2000" dirty="0">
                <a:latin typeface="Times New Roman"/>
              </a:rPr>
              <a:t>параллельными прямыми</a:t>
            </a:r>
            <a:r>
              <a:rPr lang="ru-RU" sz="2000" dirty="0" smtClean="0">
                <a:latin typeface="Times New Roman"/>
              </a:rPr>
              <a:t>?</a:t>
            </a:r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 </a:t>
            </a:r>
            <a:endParaRPr lang="ru-RU" sz="2000" dirty="0"/>
          </a:p>
          <a:p>
            <a:pPr marL="0" lvl="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К дальним селам, городам </a:t>
            </a:r>
            <a:endParaRPr lang="ru-RU" sz="2000" dirty="0"/>
          </a:p>
          <a:p>
            <a:pPr marL="11430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кто идет по проводам? </a:t>
            </a:r>
            <a:endParaRPr lang="ru-RU" sz="2000" dirty="0"/>
          </a:p>
          <a:p>
            <a:pPr marL="11430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Светлое величество!</a:t>
            </a:r>
            <a:endParaRPr lang="ru-RU" sz="2000" dirty="0"/>
          </a:p>
          <a:p>
            <a:pPr marL="11430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</a:rPr>
              <a:t>Это … </a:t>
            </a:r>
          </a:p>
          <a:p>
            <a:pPr marL="11430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11430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Как </a:t>
            </a:r>
            <a:r>
              <a:rPr lang="ru-RU" sz="2000" dirty="0">
                <a:latin typeface="Times New Roman"/>
              </a:rPr>
              <a:t>называется утверждение, требующее доказательств? </a:t>
            </a:r>
            <a:endParaRPr lang="ru-RU" sz="2000" dirty="0" smtClean="0">
              <a:latin typeface="Times New Roman"/>
            </a:endParaRPr>
          </a:p>
          <a:p>
            <a:pPr marL="114300" indent="0">
              <a:lnSpc>
                <a:spcPts val="12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</a:endParaRPr>
          </a:p>
          <a:p>
            <a:pPr marL="114300" indent="0">
              <a:lnSpc>
                <a:spcPts val="12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</a:rPr>
              <a:t>Ты </a:t>
            </a:r>
            <a:r>
              <a:rPr lang="ru-RU" sz="2000" dirty="0">
                <a:latin typeface="Times New Roman"/>
              </a:rPr>
              <a:t>за ней – она от тебя</a:t>
            </a:r>
            <a:r>
              <a:rPr lang="ru-RU" sz="2000" dirty="0" smtClean="0">
                <a:latin typeface="Times New Roman"/>
              </a:rPr>
              <a:t>, Ты </a:t>
            </a:r>
            <a:r>
              <a:rPr lang="ru-RU" sz="2000" dirty="0">
                <a:latin typeface="Times New Roman"/>
              </a:rPr>
              <a:t>от неё – она за тобой. </a:t>
            </a:r>
            <a:endParaRPr lang="ru-RU" sz="2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Разминка- «Радикал»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06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Черный ящик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Квест &quot;Чёрный ящик&quot; 21.12.2020 в 22:00 - Форумные Квесты - Bless Gaming  Forums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вест &quot;Чёрный ящик&quot; 21.12.2020 в 22:00 - Форумные Квесты - Bless Gaming  Foru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872811" cy="3908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094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0600" y="224135"/>
            <a:ext cx="6739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Конкурс капитанов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6322" name="Picture 2" descr="красные яблоки на дереве на белом фоне Иллюстрация вектора - иллюстрации  насчитывающей горяче, аппликатора: 2199283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54" y="1219200"/>
            <a:ext cx="89916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447800" y="2590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38200" y="337038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209800" y="1828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835269" y="4114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10" name="Овал 9"/>
          <p:cNvSpPr/>
          <p:nvPr/>
        </p:nvSpPr>
        <p:spPr>
          <a:xfrm>
            <a:off x="1740877" y="382524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11" name="Овал 10"/>
          <p:cNvSpPr/>
          <p:nvPr/>
        </p:nvSpPr>
        <p:spPr>
          <a:xfrm>
            <a:off x="2895600" y="2743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4058660" y="2057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3505200" y="319746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4648200" y="350226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5486400" y="2438400"/>
            <a:ext cx="762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6409592" y="3065584"/>
            <a:ext cx="762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6424246" y="4038600"/>
            <a:ext cx="762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7186246" y="2570285"/>
            <a:ext cx="762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7467600" y="3522784"/>
            <a:ext cx="762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2743200" y="1828800"/>
            <a:ext cx="762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5334000" y="3490546"/>
            <a:ext cx="762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305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Лобачевский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838200"/>
            <a:ext cx="1663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6629400" y="3327400"/>
            <a:ext cx="20018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 smtClean="0">
                <a:solidFill>
                  <a:srgbClr val="C00000"/>
                </a:solidFill>
                <a:latin typeface="Tahoma" pitchFamily="34" charset="0"/>
              </a:rPr>
              <a:t>3.</a:t>
            </a:r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3" action="ppaction://hlinksldjump"/>
              </a:rPr>
              <a:t>Николай</a:t>
            </a:r>
          </a:p>
          <a:p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3" action="ppaction://hlinksldjump"/>
              </a:rPr>
              <a:t> Иванович</a:t>
            </a:r>
          </a:p>
          <a:p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3" action="ppaction://hlinksldjump"/>
              </a:rPr>
              <a:t> Лобачевский</a:t>
            </a:r>
            <a:endParaRPr lang="ru-RU" sz="2000" b="1" smtClean="0">
              <a:solidFill>
                <a:srgbClr val="C00000"/>
              </a:solidFill>
              <a:latin typeface="Tahoma" pitchFamily="34" charset="0"/>
            </a:endParaRPr>
          </a:p>
        </p:txBody>
      </p:sp>
      <p:pic>
        <p:nvPicPr>
          <p:cNvPr id="74758" name="Picture 6" descr="Гаусс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914400"/>
            <a:ext cx="1860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1873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838200" y="3708400"/>
            <a:ext cx="2076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 smtClean="0">
                <a:solidFill>
                  <a:srgbClr val="C00000"/>
                </a:solidFill>
                <a:latin typeface="Tahoma" pitchFamily="34" charset="0"/>
              </a:rPr>
              <a:t>1.</a:t>
            </a:r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6" action="ppaction://hlinksldjump"/>
              </a:rPr>
              <a:t>Рене Декарт</a:t>
            </a:r>
            <a:endParaRPr lang="ru-RU" sz="2000" b="1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533400" y="4573588"/>
            <a:ext cx="5330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smtClean="0">
                <a:solidFill>
                  <a:srgbClr val="FFFFFF"/>
                </a:solidFill>
                <a:latin typeface="Tahoma" pitchFamily="34" charset="0"/>
              </a:rPr>
              <a:t>2). «Математика – царица наук, </a:t>
            </a:r>
          </a:p>
          <a:p>
            <a:r>
              <a:rPr lang="ru-RU" sz="2400" smtClean="0">
                <a:solidFill>
                  <a:srgbClr val="FFFFFF"/>
                </a:solidFill>
                <a:latin typeface="Tahoma" pitchFamily="34" charset="0"/>
              </a:rPr>
              <a:t>арифметика – царица математики»</a:t>
            </a:r>
            <a:r>
              <a:rPr lang="ru-RU" smtClean="0">
                <a:solidFill>
                  <a:srgbClr val="FFFFFF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4267200" y="3479800"/>
            <a:ext cx="13763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/>
            <a:r>
              <a:rPr lang="ru-RU" sz="2000" b="1" smtClean="0">
                <a:solidFill>
                  <a:srgbClr val="C00000"/>
                </a:solidFill>
                <a:latin typeface="Tahoma" pitchFamily="34" charset="0"/>
              </a:rPr>
              <a:t>2.</a:t>
            </a:r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6" action="ppaction://hlinksldjump"/>
              </a:rPr>
              <a:t>Карл </a:t>
            </a:r>
          </a:p>
          <a:p>
            <a:pPr marL="342900" indent="-342900"/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6" action="ppaction://hlinksldjump"/>
              </a:rPr>
              <a:t>Фридрих</a:t>
            </a:r>
          </a:p>
          <a:p>
            <a:pPr marL="342900" indent="-342900"/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6" action="ppaction://hlinksldjump"/>
              </a:rPr>
              <a:t> Гаусс</a:t>
            </a:r>
            <a:endParaRPr lang="ru-RU" sz="2000" b="1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228600" y="228600"/>
            <a:ext cx="435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Кому принадлежат слова:</a:t>
            </a: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6553200" y="5715000"/>
            <a:ext cx="139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mtClean="0">
                <a:solidFill>
                  <a:srgbClr val="FFFFFF"/>
                </a:solidFill>
                <a:latin typeface="Tahoma" pitchFamily="34" charset="0"/>
              </a:rPr>
              <a:t>/2. К.Гаусс/</a:t>
            </a:r>
          </a:p>
        </p:txBody>
      </p:sp>
      <p:pic>
        <p:nvPicPr>
          <p:cNvPr id="9227" name="Рисунок 17" descr="http://www.cio.arcticsu.ru/projects/pr489/images/arr1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019800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1287" y="105453"/>
            <a:ext cx="38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Исторический привет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3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4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/>
      <p:bldP spid="74760" grpId="0"/>
      <p:bldP spid="74763" grpId="0"/>
      <p:bldP spid="747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33400" y="4724400"/>
            <a:ext cx="595312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FFCC66"/>
              </a:buClr>
              <a:buSzPct val="65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3.Мало иметь хороший ум, </a:t>
            </a:r>
          </a:p>
          <a:p>
            <a:pPr>
              <a:spcBef>
                <a:spcPct val="20000"/>
              </a:spcBef>
              <a:buClr>
                <a:srgbClr val="FFCC66"/>
              </a:buClr>
              <a:buSzPct val="65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главное – хорошо его применять.  </a:t>
            </a: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57200" y="6070600"/>
            <a:ext cx="167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FFCC66"/>
              </a:buClr>
              <a:buSzPct val="65000"/>
              <a:buFont typeface="Wingdings" pitchFamily="2" charset="2"/>
              <a:buNone/>
              <a:defRPr/>
            </a:pPr>
            <a:r>
              <a:rPr lang="ru-RU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1. Р. Декарт.</a:t>
            </a:r>
          </a:p>
        </p:txBody>
      </p:sp>
      <p:pic>
        <p:nvPicPr>
          <p:cNvPr id="75783" name="Picture 7" descr="Лобачевский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838200"/>
            <a:ext cx="1663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6629400" y="3327400"/>
            <a:ext cx="20018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 smtClean="0">
                <a:solidFill>
                  <a:srgbClr val="C00000"/>
                </a:solidFill>
                <a:latin typeface="Tahoma" pitchFamily="34" charset="0"/>
              </a:rPr>
              <a:t>3.</a:t>
            </a:r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3" action="ppaction://hlinksldjump"/>
              </a:rPr>
              <a:t>Николай</a:t>
            </a:r>
          </a:p>
          <a:p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3" action="ppaction://hlinksldjump"/>
              </a:rPr>
              <a:t> Иванович</a:t>
            </a:r>
          </a:p>
          <a:p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3" action="ppaction://hlinksldjump"/>
              </a:rPr>
              <a:t> Лобачевский</a:t>
            </a:r>
            <a:endParaRPr lang="ru-RU" sz="2000" b="1" smtClean="0">
              <a:solidFill>
                <a:srgbClr val="C00000"/>
              </a:solidFill>
              <a:latin typeface="Tahoma" pitchFamily="34" charset="0"/>
            </a:endParaRPr>
          </a:p>
        </p:txBody>
      </p:sp>
      <p:pic>
        <p:nvPicPr>
          <p:cNvPr id="75785" name="Picture 9" descr="Гаусс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914400"/>
            <a:ext cx="1860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1873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838200" y="3708400"/>
            <a:ext cx="2076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 smtClean="0">
                <a:solidFill>
                  <a:srgbClr val="C00000"/>
                </a:solidFill>
                <a:latin typeface="Tahoma" pitchFamily="34" charset="0"/>
              </a:rPr>
              <a:t>1.</a:t>
            </a:r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6" action="ppaction://hlinksldjump"/>
              </a:rPr>
              <a:t>Рене Декарт</a:t>
            </a:r>
            <a:endParaRPr lang="ru-RU" sz="2000" b="1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267200" y="3479800"/>
            <a:ext cx="13763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/>
            <a:r>
              <a:rPr lang="ru-RU" sz="2000" b="1" smtClean="0">
                <a:solidFill>
                  <a:srgbClr val="C00000"/>
                </a:solidFill>
                <a:latin typeface="Tahoma" pitchFamily="34" charset="0"/>
              </a:rPr>
              <a:t>2.</a:t>
            </a:r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6" action="ppaction://hlinksldjump"/>
              </a:rPr>
              <a:t>Карл </a:t>
            </a:r>
          </a:p>
          <a:p>
            <a:pPr marL="342900" indent="-342900"/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6" action="ppaction://hlinksldjump"/>
              </a:rPr>
              <a:t>Фридрих</a:t>
            </a:r>
          </a:p>
          <a:p>
            <a:pPr marL="342900" indent="-342900"/>
            <a:r>
              <a:rPr lang="ru-RU" sz="2000" b="1" smtClean="0">
                <a:solidFill>
                  <a:srgbClr val="C00000"/>
                </a:solidFill>
                <a:latin typeface="Tahoma" pitchFamily="34" charset="0"/>
                <a:hlinkClick r:id="rId6" action="ppaction://hlinksldjump"/>
              </a:rPr>
              <a:t> Гаусс</a:t>
            </a:r>
            <a:endParaRPr lang="ru-RU" sz="2000" b="1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228600" y="228600"/>
            <a:ext cx="435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Кому принадлежат слова:</a:t>
            </a:r>
          </a:p>
        </p:txBody>
      </p:sp>
      <p:pic>
        <p:nvPicPr>
          <p:cNvPr id="10251" name="Рисунок 17" descr="http://www.cio.arcticsu.ru/projects/pr489/images/arr1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096000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8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/>
      <p:bldP spid="75787" grpId="0"/>
      <p:bldP spid="757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z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7400" y="990600"/>
            <a:ext cx="5410200" cy="2773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219200" y="3886200"/>
            <a:ext cx="60975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342900" indent="-342900" algn="ctr"/>
            <a:r>
              <a:rPr lang="ru-RU" sz="240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ru-RU" sz="2400" smtClean="0">
                <a:solidFill>
                  <a:srgbClr val="FFFF00"/>
                </a:solidFill>
                <a:latin typeface="Tahoma" pitchFamily="34" charset="0"/>
              </a:rPr>
              <a:t>Перед вами портреты великих людей: </a:t>
            </a:r>
          </a:p>
          <a:p>
            <a:pPr marL="342900" indent="-342900" algn="ctr"/>
            <a:r>
              <a:rPr lang="ru-RU" sz="2400" smtClean="0">
                <a:solidFill>
                  <a:srgbClr val="FFFF00"/>
                </a:solidFill>
                <a:latin typeface="Tahoma" pitchFamily="34" charset="0"/>
              </a:rPr>
              <a:t>1.Лев  Николаевич  Толстой</a:t>
            </a:r>
          </a:p>
          <a:p>
            <a:pPr marL="342900" indent="-342900" algn="ctr"/>
            <a:r>
              <a:rPr lang="ru-RU" sz="2400" smtClean="0">
                <a:solidFill>
                  <a:srgbClr val="FFFF00"/>
                </a:solidFill>
                <a:latin typeface="Tahoma" pitchFamily="34" charset="0"/>
              </a:rPr>
              <a:t>           2.Михаил  Васильевич  Ломоносов</a:t>
            </a:r>
          </a:p>
          <a:p>
            <a:pPr marL="342900" indent="-342900" algn="ctr"/>
            <a:r>
              <a:rPr lang="ru-RU" sz="2400" smtClean="0">
                <a:solidFill>
                  <a:srgbClr val="FFFF00"/>
                </a:solidFill>
                <a:latin typeface="Tahoma" pitchFamily="34" charset="0"/>
              </a:rPr>
              <a:t>       3. Александр  Сергеевич  Пушкин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5943600"/>
            <a:ext cx="1711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ru-RU" b="1" smtClean="0">
                <a:solidFill>
                  <a:srgbClr val="FFFFFF"/>
                </a:solidFill>
                <a:latin typeface="Tahoma" pitchFamily="34" charset="0"/>
              </a:rPr>
              <a:t>№ 1. </a:t>
            </a:r>
          </a:p>
          <a:p>
            <a:pPr algn="r"/>
            <a:r>
              <a:rPr lang="ru-RU" b="1" smtClean="0">
                <a:solidFill>
                  <a:srgbClr val="FFFFFF"/>
                </a:solidFill>
                <a:latin typeface="Tahoma" pitchFamily="34" charset="0"/>
              </a:rPr>
              <a:t>Л.Н.Толстой</a:t>
            </a:r>
            <a:r>
              <a:rPr lang="ru-RU" smtClean="0">
                <a:solidFill>
                  <a:srgbClr val="FFFFFF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381000" y="0"/>
            <a:ext cx="861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smtClean="0">
                <a:solidFill>
                  <a:srgbClr val="993366"/>
                </a:solidFill>
                <a:latin typeface="Tahoma" pitchFamily="34" charset="0"/>
              </a:rPr>
              <a:t>4. Кто из них является автором учебника для детей под названием Арифметика»?</a:t>
            </a:r>
            <a:r>
              <a:rPr lang="ru-RU" smtClean="0">
                <a:solidFill>
                  <a:srgbClr val="993366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1270" name="Рисунок 17" descr="http://www.cio.arcticsu.ru/projects/pr489/images/arr1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096000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4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Пословицы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2133600"/>
          </a:xfrm>
          <a:ln w="28575">
            <a:solidFill>
              <a:srgbClr val="FF0066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smtClean="0">
                <a:solidFill>
                  <a:srgbClr val="3333FF"/>
                </a:solidFill>
              </a:rPr>
              <a:t>…раз отмерь,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smtClean="0">
                <a:solidFill>
                  <a:srgbClr val="3333FF"/>
                </a:solidFill>
              </a:rPr>
              <a:t>… раз отрежь.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5400" smtClean="0">
              <a:solidFill>
                <a:srgbClr val="3333FF"/>
              </a:solidFill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724400" y="5410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5653" name="Picture 5" descr="(216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26083">
            <a:off x="2627313" y="3789363"/>
            <a:ext cx="396081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6" name="WordArt 8"/>
          <p:cNvSpPr>
            <a:spLocks noChangeArrowheads="1" noChangeShapeType="1" noTextEdit="1"/>
          </p:cNvSpPr>
          <p:nvPr/>
        </p:nvSpPr>
        <p:spPr bwMode="auto">
          <a:xfrm rot="-448937">
            <a:off x="3455988" y="5051425"/>
            <a:ext cx="2208212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семь...</a:t>
            </a:r>
          </a:p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один...</a:t>
            </a:r>
          </a:p>
        </p:txBody>
      </p:sp>
      <p:pic>
        <p:nvPicPr>
          <p:cNvPr id="43015" name="Picture 7" descr="2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038">
            <a:off x="7162800" y="4038600"/>
            <a:ext cx="17462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2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21401">
            <a:off x="304800" y="4114800"/>
            <a:ext cx="17462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63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1556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4102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1600200" y="6019800"/>
            <a:ext cx="264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№ 2. М.В.Ломоносов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9600" y="3125788"/>
            <a:ext cx="7620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5).</a:t>
            </a:r>
            <a:r>
              <a:rPr lang="ru-RU" sz="24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Кому из этих людей принадлежат следующие слова: «Математику уже затем учить следует, что</a:t>
            </a:r>
          </a:p>
          <a:p>
            <a:pPr>
              <a:defRPr/>
            </a:pPr>
            <a:r>
              <a:rPr lang="ru-RU" sz="24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она ум в  порядок приводит»?</a:t>
            </a:r>
          </a:p>
        </p:txBody>
      </p:sp>
      <p:pic>
        <p:nvPicPr>
          <p:cNvPr id="12293" name="Рисунок 17" descr="http://www.cio.arcticsu.ru/projects/pr489/images/arr1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096000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4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z1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2600" y="0"/>
            <a:ext cx="5688013" cy="291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971800" y="5487988"/>
            <a:ext cx="253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FFCC66"/>
              </a:buClr>
              <a:buSzPct val="65000"/>
              <a:buFont typeface="Wingdings" pitchFamily="2" charset="2"/>
              <a:buNone/>
              <a:defRPr/>
            </a:pP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3. А.С.Пушкин</a:t>
            </a:r>
            <a:r>
              <a:rPr lang="ru-RU" sz="2400">
                <a:solidFill>
                  <a:srgbClr val="FFFFFF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1219200" y="3352800"/>
            <a:ext cx="67818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CC66"/>
              </a:buClr>
              <a:buSzPct val="65000"/>
              <a:buFont typeface="Wingdings" pitchFamily="2" charset="2"/>
              <a:buNone/>
              <a:defRPr/>
            </a:pPr>
            <a:r>
              <a:rPr lang="ru-RU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6).</a:t>
            </a:r>
            <a:r>
              <a:rPr lang="ru-RU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ru-RU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Кому принадлежат слова:</a:t>
            </a:r>
          </a:p>
          <a:p>
            <a:pPr>
              <a:spcBef>
                <a:spcPct val="20000"/>
              </a:spcBef>
              <a:buClr>
                <a:srgbClr val="FFCC66"/>
              </a:buClr>
              <a:buSzPct val="65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«Вдохновение нужно в геометрии, </a:t>
            </a:r>
          </a:p>
          <a:p>
            <a:pPr>
              <a:spcBef>
                <a:spcPct val="20000"/>
              </a:spcBef>
              <a:buClr>
                <a:srgbClr val="FFCC66"/>
              </a:buClr>
              <a:buSzPct val="65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как и в поэзии»?</a:t>
            </a:r>
            <a:r>
              <a:rPr lang="ru-RU" sz="2800">
                <a:solidFill>
                  <a:srgbClr val="000099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3317" name="Рисунок 17" descr="http://www.cio.arcticsu.ru/projects/pr489/images/arr1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096000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Черный ящик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Квест &quot;Чёрный ящик&quot; 21.12.2020 в 22:00 - Форумные Квесты - Bless Gaming  Forums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AutoShape 4" descr="Квест &quot;Чёрный ящик&quot; 21.12.2020 в 22:00 - Форумные Квесты - Bless Gaming  Foru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872811" cy="3908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456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«УЧИТЕЛЬ»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544193"/>
              </p:ext>
            </p:extLst>
          </p:nvPr>
        </p:nvGraphicFramePr>
        <p:xfrm>
          <a:off x="457200" y="1447800"/>
          <a:ext cx="8229600" cy="3323844"/>
        </p:xfrm>
        <a:graphic>
          <a:graphicData uri="http://schemas.openxmlformats.org/drawingml/2006/table">
            <a:tbl>
              <a:tblPr firstRow="1" firstCol="1" bandRow="1"/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команды</a:t>
                      </a:r>
                      <a:r>
                        <a:rPr lang="ru-RU" sz="24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«Интеграл»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</a:t>
                      </a:r>
                      <a:r>
                        <a:rPr lang="ru-RU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команды</a:t>
                      </a:r>
                      <a:r>
                        <a:rPr lang="ru-RU" sz="24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«Радикал»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алгибра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матиматика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слажение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вычетание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лучь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плоскост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уровнение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прапорция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абсциса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</a:t>
                      </a:r>
                      <a:r>
                        <a:rPr lang="ru-RU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ардината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423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</a:rPr>
              <a:t>Математика в стихах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Два сына и два отца 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Съели по два яйца.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По сколько яиц съел каждый?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63246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одному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О какой фигуре идет речь?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Мне служит головой вершина.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А то, что вы считаете ногами,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Все называют сторонами.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endParaRPr lang="ru-RU" sz="5400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5943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угол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2286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О какой фигуре идет речь?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Я – невидимка! В этом суть моя.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Хотя меня нельзя измерить,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настолько я ничтожна и мала.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endParaRPr lang="ru-RU" sz="5400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6324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точка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Двое пошли – 3 гвоздя нашли.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  <a:t>Следом четверо пойдут – много ли гвоздей найдут?</a:t>
            </a:r>
            <a:br>
              <a:rPr lang="ru-RU" sz="5400" dirty="0">
                <a:solidFill>
                  <a:srgbClr val="333333"/>
                </a:solidFill>
                <a:latin typeface="Times New Roman"/>
                <a:ea typeface="Times New Roman"/>
              </a:rPr>
            </a:br>
            <a:endParaRPr lang="ru-RU" b="1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334000" y="53340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</a:rPr>
              <a:t>скорее всего ничего не найдут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</a:rPr>
              <a:t>«Великолепная семерка»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5400" dirty="0" smtClean="0"/>
              <a:t>7 7 7 7 7 7 7=6</a:t>
            </a:r>
          </a:p>
          <a:p>
            <a:pPr lvl="0" algn="ctr" eaLnBrk="1" hangingPunct="1">
              <a:buNone/>
              <a:defRPr/>
            </a:pPr>
            <a:r>
              <a:rPr lang="ru-RU" sz="5400" dirty="0">
                <a:solidFill>
                  <a:srgbClr val="000000"/>
                </a:solidFill>
              </a:rPr>
              <a:t>7 7 7 7 7 7 </a:t>
            </a:r>
            <a:r>
              <a:rPr lang="ru-RU" sz="5400" dirty="0" smtClean="0">
                <a:solidFill>
                  <a:srgbClr val="000000"/>
                </a:solidFill>
              </a:rPr>
              <a:t>7=7</a:t>
            </a:r>
          </a:p>
          <a:p>
            <a:pPr lvl="0" algn="ctr" eaLnBrk="1" hangingPunct="1">
              <a:buNone/>
              <a:defRPr/>
            </a:pPr>
            <a:r>
              <a:rPr lang="ru-RU" sz="5400" dirty="0" smtClean="0">
                <a:solidFill>
                  <a:srgbClr val="000000"/>
                </a:solidFill>
              </a:rPr>
              <a:t>7 7 7 7 7 7 7=8</a:t>
            </a:r>
            <a:endParaRPr lang="ru-RU" sz="5400" dirty="0">
              <a:solidFill>
                <a:srgbClr val="000000"/>
              </a:solidFill>
            </a:endParaRPr>
          </a:p>
          <a:p>
            <a:pPr lvl="0" algn="ctr" eaLnBrk="1" hangingPunct="1">
              <a:buNone/>
              <a:defRPr/>
            </a:pPr>
            <a:r>
              <a:rPr lang="ru-RU" sz="5400" dirty="0">
                <a:solidFill>
                  <a:srgbClr val="000000"/>
                </a:solidFill>
              </a:rPr>
              <a:t>7 7 7 7 7 7 </a:t>
            </a:r>
            <a:r>
              <a:rPr lang="ru-RU" sz="5400" dirty="0" smtClean="0">
                <a:solidFill>
                  <a:srgbClr val="000000"/>
                </a:solidFill>
              </a:rPr>
              <a:t>7=10</a:t>
            </a:r>
            <a:endParaRPr lang="ru-RU" sz="5400" dirty="0">
              <a:solidFill>
                <a:srgbClr val="000000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ru-RU" sz="5400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609600" y="1371600"/>
            <a:ext cx="533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smtClean="0">
                <a:solidFill>
                  <a:srgbClr val="990099"/>
                </a:solidFill>
                <a:latin typeface="Tahoma" pitchFamily="34" charset="0"/>
              </a:rPr>
              <a:t>5. Гений состоит из 1% вдохновения и 99% …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81000" y="153988"/>
            <a:ext cx="4562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000099"/>
                </a:solidFill>
                <a:latin typeface="Tahoma" pitchFamily="34" charset="0"/>
              </a:rPr>
              <a:t>«История происхождения»</a:t>
            </a:r>
            <a:r>
              <a:rPr lang="ru-RU" sz="2400" b="1" smtClean="0">
                <a:solidFill>
                  <a:srgbClr val="DBBD71"/>
                </a:solidFill>
                <a:latin typeface="Tahoma" pitchFamily="34" charset="0"/>
              </a:rPr>
              <a:t/>
            </a:r>
            <a:br>
              <a:rPr lang="ru-RU" sz="2400" b="1" smtClean="0">
                <a:solidFill>
                  <a:srgbClr val="DBBD71"/>
                </a:solidFill>
                <a:latin typeface="Tahoma" pitchFamily="34" charset="0"/>
              </a:rPr>
            </a:br>
            <a:endParaRPr lang="ru-RU" sz="2400" b="1" smtClean="0">
              <a:solidFill>
                <a:srgbClr val="DBBD71"/>
              </a:solidFill>
              <a:latin typeface="Tahoma" pitchFamily="34" charset="0"/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657600" y="3429000"/>
            <a:ext cx="2667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smtClean="0">
                <a:solidFill>
                  <a:srgbClr val="000099"/>
                </a:solidFill>
                <a:latin typeface="Tahoma" pitchFamily="34" charset="0"/>
              </a:rPr>
              <a:t>1) </a:t>
            </a:r>
            <a:r>
              <a:rPr lang="ru-RU" sz="2400" b="1" u="sng" smtClean="0">
                <a:solidFill>
                  <a:srgbClr val="000099"/>
                </a:solidFill>
                <a:latin typeface="Tahoma" pitchFamily="34" charset="0"/>
              </a:rPr>
              <a:t>Разумения  </a:t>
            </a:r>
            <a:r>
              <a:rPr lang="ru-RU" sz="2400" b="1" smtClean="0">
                <a:solidFill>
                  <a:srgbClr val="000099"/>
                </a:solidFill>
                <a:latin typeface="Tahoma" pitchFamily="34" charset="0"/>
              </a:rPr>
              <a:t>   </a:t>
            </a:r>
          </a:p>
          <a:p>
            <a:r>
              <a:rPr lang="ru-RU" sz="2400" b="1" smtClean="0">
                <a:solidFill>
                  <a:srgbClr val="000099"/>
                </a:solidFill>
                <a:latin typeface="Tahoma" pitchFamily="34" charset="0"/>
              </a:rPr>
              <a:t>2) </a:t>
            </a:r>
            <a:r>
              <a:rPr lang="ru-RU" sz="2400" b="1" u="sng" smtClean="0">
                <a:solidFill>
                  <a:srgbClr val="000099"/>
                </a:solidFill>
                <a:latin typeface="Tahoma" pitchFamily="34" charset="0"/>
              </a:rPr>
              <a:t>Умения   </a:t>
            </a:r>
          </a:p>
          <a:p>
            <a:r>
              <a:rPr lang="ru-RU" sz="2400" b="1" smtClean="0">
                <a:solidFill>
                  <a:srgbClr val="000099"/>
                </a:solidFill>
                <a:latin typeface="Tahoma" pitchFamily="34" charset="0"/>
              </a:rPr>
              <a:t>3) </a:t>
            </a:r>
            <a:r>
              <a:rPr lang="ru-RU" sz="2400" b="1" u="sng" smtClean="0">
                <a:solidFill>
                  <a:srgbClr val="000099"/>
                </a:solidFill>
                <a:latin typeface="Tahoma" pitchFamily="34" charset="0"/>
              </a:rPr>
              <a:t>Потения </a:t>
            </a:r>
          </a:p>
          <a:p>
            <a:r>
              <a:rPr lang="ru-RU" sz="2400" b="1" smtClean="0">
                <a:solidFill>
                  <a:srgbClr val="000099"/>
                </a:solidFill>
                <a:latin typeface="Tahoma" pitchFamily="34" charset="0"/>
              </a:rPr>
              <a:t>4) </a:t>
            </a:r>
            <a:r>
              <a:rPr lang="ru-RU" sz="2400" b="1" u="sng" smtClean="0">
                <a:solidFill>
                  <a:srgbClr val="000099"/>
                </a:solidFill>
                <a:latin typeface="Tahoma" pitchFamily="34" charset="0"/>
              </a:rPr>
              <a:t>Хотения</a:t>
            </a:r>
          </a:p>
        </p:txBody>
      </p:sp>
      <p:pic>
        <p:nvPicPr>
          <p:cNvPr id="63495" name="Picture 7" descr="bd06089_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1654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 descr="bs02040_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142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25" descr="http://www.wingroad.ru/forum/avatars/2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581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17" descr="http://www.cio.arcticsu.ru/projects/pr489/images/arr1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286500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1" descr="земля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563880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2" descr="земля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53340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3"/>
          <p:cNvSpPr>
            <a:spLocks noChangeArrowheads="1"/>
          </p:cNvSpPr>
          <p:nvPr/>
        </p:nvSpPr>
        <p:spPr bwMode="auto">
          <a:xfrm>
            <a:off x="2057400" y="2438400"/>
            <a:ext cx="1808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mtClean="0">
                <a:solidFill>
                  <a:srgbClr val="800080"/>
                </a:solidFill>
                <a:latin typeface="Tahoma" pitchFamily="34" charset="0"/>
              </a:rPr>
              <a:t>(Томас Эдисон)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3962400" y="5562600"/>
            <a:ext cx="194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800080"/>
                </a:solidFill>
                <a:latin typeface="Tahoma" pitchFamily="34" charset="0"/>
              </a:rPr>
              <a:t>3) </a:t>
            </a:r>
            <a:r>
              <a:rPr lang="ru-RU" sz="2400" b="1" u="sng" smtClean="0">
                <a:solidFill>
                  <a:srgbClr val="800080"/>
                </a:solidFill>
                <a:latin typeface="Tahoma" pitchFamily="34" charset="0"/>
              </a:rPr>
              <a:t>Потения</a:t>
            </a:r>
          </a:p>
        </p:txBody>
      </p:sp>
    </p:spTree>
    <p:extLst>
      <p:ext uri="{BB962C8B-B14F-4D97-AF65-F5344CB8AC3E}">
        <p14:creationId xmlns:p14="http://schemas.microsoft.com/office/powerpoint/2010/main" val="33432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63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3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3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3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Пословицы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1295400"/>
          </a:xfrm>
          <a:ln w="28575">
            <a:solidFill>
              <a:srgbClr val="FF0066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smtClean="0">
                <a:solidFill>
                  <a:srgbClr val="3333FF"/>
                </a:solidFill>
              </a:rPr>
              <a:t>….одного не ждут</a:t>
            </a:r>
          </a:p>
        </p:txBody>
      </p:sp>
      <p:pic>
        <p:nvPicPr>
          <p:cNvPr id="155653" name="Picture 5" descr="(216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26083">
            <a:off x="2627313" y="3789363"/>
            <a:ext cx="396081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6" name="WordArt 8"/>
          <p:cNvSpPr>
            <a:spLocks noChangeArrowheads="1" noChangeShapeType="1" noTextEdit="1"/>
          </p:cNvSpPr>
          <p:nvPr/>
        </p:nvSpPr>
        <p:spPr bwMode="auto">
          <a:xfrm rot="-448937">
            <a:off x="3455988" y="5051425"/>
            <a:ext cx="2208212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семеро...</a:t>
            </a:r>
          </a:p>
        </p:txBody>
      </p:sp>
      <p:pic>
        <p:nvPicPr>
          <p:cNvPr id="44038" name="Picture 7" descr="2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038">
            <a:off x="7162800" y="4114800"/>
            <a:ext cx="17462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2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81061">
            <a:off x="304800" y="3962400"/>
            <a:ext cx="17462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3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76200"/>
            <a:ext cx="7543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Пословицы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71600"/>
            <a:ext cx="8229600" cy="2895600"/>
          </a:xfrm>
          <a:ln w="28575">
            <a:solidFill>
              <a:srgbClr val="FF0066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smtClean="0">
                <a:solidFill>
                  <a:srgbClr val="3333FF"/>
                </a:solidFill>
              </a:rPr>
              <a:t>За … зайцами погонишься, ни … не поймаешь</a:t>
            </a: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6705600" y="54102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155653" name="Picture 5" descr="(216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26083">
            <a:off x="2627313" y="3789363"/>
            <a:ext cx="396081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6" name="WordArt 8"/>
          <p:cNvSpPr>
            <a:spLocks noChangeArrowheads="1" noChangeShapeType="1" noTextEdit="1"/>
          </p:cNvSpPr>
          <p:nvPr/>
        </p:nvSpPr>
        <p:spPr bwMode="auto">
          <a:xfrm rot="-448937">
            <a:off x="3521075" y="4995863"/>
            <a:ext cx="2208213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за двумя...</a:t>
            </a:r>
          </a:p>
          <a:p>
            <a:pPr algn="ctr"/>
            <a:r>
              <a:rPr lang="ru-RU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ни одного...</a:t>
            </a:r>
          </a:p>
        </p:txBody>
      </p:sp>
      <p:pic>
        <p:nvPicPr>
          <p:cNvPr id="45063" name="Picture 8" descr="2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4559">
            <a:off x="7239000" y="3962400"/>
            <a:ext cx="17462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9" descr="2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71836">
            <a:off x="228600" y="4191000"/>
            <a:ext cx="17462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8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/>
      <p:bldP spid="1556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Асылташтанецнародовсевера_(ComedySong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01692" y="10341768"/>
            <a:ext cx="24601476" cy="1640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03" y="692696"/>
            <a:ext cx="8820472" cy="588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Асылташтанецнародовсевера_(ComedySong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сылташтанецнародовсевера_(ComedySong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4" y="0"/>
            <a:ext cx="9001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4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018886"/>
              </p:ext>
            </p:extLst>
          </p:nvPr>
        </p:nvGraphicFramePr>
        <p:xfrm>
          <a:off x="380999" y="228600"/>
          <a:ext cx="8305800" cy="6595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5905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Команда «Радикал»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Команда «Интеграл»</a:t>
                      </a:r>
                      <a:endParaRPr lang="ru-RU" b="1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Старт</a:t>
                      </a:r>
                      <a:r>
                        <a:rPr lang="ru-RU" b="1" baseline="0" dirty="0" smtClean="0"/>
                        <a:t> (пословицы с числом «7»)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Разминка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«Черный ящик»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Конкурс капитанов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Исторический привет.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«Черный ящик»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«Учитель»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Математика в стихах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Великолепная семерка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ИТОГО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2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6200" y="0"/>
            <a:ext cx="8991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Ненцы придавали числу 7 особое значение. До обращения их в христианскую веру ненцы поклонялись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семиликим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божествам. В их священной роще архимандрит Вениамин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обнаружил 100 деревянных идолов: среди них выделялось 10 тонких идолов, которые «огранены были в семь граней и на каждой грани имели по семи лиц, одно над другим». Семь лиц имели главный идол женского пола —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Хадако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(бабушка), олицетворение земли, и ее супруг 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Весако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(старик), которого Вениамин трактует как сатану. В религиозной сфере число 7 у ненцев символизировало не только «доброе», но и «злое» начало.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AutoShape 3" descr="Большая Медведица: история, известные звезды и объекты в созвезд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4214" name="Picture 6" descr="Ненц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021015"/>
            <a:ext cx="2635264" cy="2608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80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okruglenie_desyatichnyh_chisel</Template>
  <TotalTime>474</TotalTime>
  <Words>994</Words>
  <Application>Microsoft Office PowerPoint</Application>
  <PresentationFormat>Экран (4:3)</PresentationFormat>
  <Paragraphs>175</Paragraphs>
  <Slides>30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1_Оформление по умолчанию</vt:lpstr>
      <vt:lpstr>Тема Office</vt:lpstr>
      <vt:lpstr>1_Тема Office</vt:lpstr>
      <vt:lpstr>Равновесие</vt:lpstr>
      <vt:lpstr>1_Равновесие</vt:lpstr>
      <vt:lpstr>2_Равновесие</vt:lpstr>
      <vt:lpstr>3_Равновесие</vt:lpstr>
      <vt:lpstr>2_Оформление по умолчанию</vt:lpstr>
      <vt:lpstr>4_Равновесие</vt:lpstr>
      <vt:lpstr>5_Равновесие</vt:lpstr>
      <vt:lpstr>Математическая викторина</vt:lpstr>
      <vt:lpstr>Пословицы</vt:lpstr>
      <vt:lpstr>Пословицы</vt:lpstr>
      <vt:lpstr>Пословицы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Другая сфера применения семерок охватывает изобразительное искусство нганасан. Речь идет о шаманских принадлежностях. Повторение на них семерок позволяет искать соответствующие смысловые истолкования. Например: на кожаном чехле одного из бубнов  в правом верхнем секторе помещено 7 оленей-самцов, а в левом — 8 оленей-самок.  На олене, посвященном духу пурги, нганасаны выстригали знак, основу которого составляли 7 параллельных линий . Наиболее яркая часть изобразительной деятельности нганасан — геометрические орнаменты. Группы из 7 и кратных 7 чисел элементов орнамента украшают верхнюю меховую одежду и различные бытовые изделия, в частности «кукуль» — мешок для ног при езде на санках  </vt:lpstr>
      <vt:lpstr>Презентация PowerPoint</vt:lpstr>
      <vt:lpstr>Разминка- «Интеграл»</vt:lpstr>
      <vt:lpstr>Разминка- «Радикал»</vt:lpstr>
      <vt:lpstr>Черный ящик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Черный ящик</vt:lpstr>
      <vt:lpstr>«УЧИТЕЛЬ»</vt:lpstr>
      <vt:lpstr>Математика в стихах</vt:lpstr>
      <vt:lpstr>Презентация PowerPoint</vt:lpstr>
      <vt:lpstr>Презентация PowerPoint</vt:lpstr>
      <vt:lpstr>Презентация PowerPoint</vt:lpstr>
      <vt:lpstr>«Великолепная семерка»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Математическая викторина</dc:title>
  <dc:creator>Direktor</dc:creator>
  <cp:lastModifiedBy>Роберт</cp:lastModifiedBy>
  <cp:revision>54</cp:revision>
  <cp:lastPrinted>2022-04-05T12:31:37Z</cp:lastPrinted>
  <dcterms:modified xsi:type="dcterms:W3CDTF">2022-04-09T05:02:48Z</dcterms:modified>
</cp:coreProperties>
</file>