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0" r:id="rId2"/>
  </p:sldMasterIdLst>
  <p:notesMasterIdLst>
    <p:notesMasterId r:id="rId22"/>
  </p:notesMasterIdLst>
  <p:sldIdLst>
    <p:sldId id="271" r:id="rId3"/>
    <p:sldId id="274" r:id="rId4"/>
    <p:sldId id="275" r:id="rId5"/>
    <p:sldId id="256" r:id="rId6"/>
    <p:sldId id="257" r:id="rId7"/>
    <p:sldId id="263" r:id="rId8"/>
    <p:sldId id="259" r:id="rId9"/>
    <p:sldId id="265" r:id="rId10"/>
    <p:sldId id="272" r:id="rId11"/>
    <p:sldId id="261" r:id="rId12"/>
    <p:sldId id="276" r:id="rId13"/>
    <p:sldId id="277" r:id="rId14"/>
    <p:sldId id="266" r:id="rId15"/>
    <p:sldId id="278" r:id="rId16"/>
    <p:sldId id="279" r:id="rId17"/>
    <p:sldId id="280" r:id="rId18"/>
    <p:sldId id="281" r:id="rId19"/>
    <p:sldId id="282" r:id="rId20"/>
    <p:sldId id="267"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6" d="100"/>
          <a:sy n="86" d="100"/>
        </p:scale>
        <p:origin x="-109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invertIfNegative val="0"/>
          <c:dLbls>
            <c:txPr>
              <a:bodyPr/>
              <a:lstStyle/>
              <a:p>
                <a:pPr>
                  <a:defRPr sz="1200" b="1"/>
                </a:pPr>
                <a:endParaRPr lang="ru-RU"/>
              </a:p>
            </c:txPr>
            <c:showLegendKey val="0"/>
            <c:showVal val="1"/>
            <c:showCatName val="0"/>
            <c:showSerName val="0"/>
            <c:showPercent val="0"/>
            <c:showBubbleSize val="0"/>
            <c:showLeaderLines val="0"/>
          </c:dLbls>
          <c:cat>
            <c:strRef>
              <c:f>Лист1!$B$3:$B$7</c:f>
              <c:strCache>
                <c:ptCount val="5"/>
                <c:pt idx="0">
                  <c:v>Птиц</c:v>
                </c:pt>
                <c:pt idx="1">
                  <c:v>Пресмыкающихся</c:v>
                </c:pt>
                <c:pt idx="2">
                  <c:v>Земноводных</c:v>
                </c:pt>
                <c:pt idx="3">
                  <c:v>Паукообразных</c:v>
                </c:pt>
                <c:pt idx="4">
                  <c:v>Насекомых </c:v>
                </c:pt>
              </c:strCache>
            </c:strRef>
          </c:cat>
          <c:val>
            <c:numRef>
              <c:f>Лист1!$C$3:$C$7</c:f>
              <c:numCache>
                <c:formatCode>@</c:formatCode>
                <c:ptCount val="5"/>
                <c:pt idx="0">
                  <c:v>13000</c:v>
                </c:pt>
                <c:pt idx="1">
                  <c:v>3500</c:v>
                </c:pt>
                <c:pt idx="2">
                  <c:v>1400</c:v>
                </c:pt>
                <c:pt idx="3">
                  <c:v>16000</c:v>
                </c:pt>
                <c:pt idx="4">
                  <c:v>360000</c:v>
                </c:pt>
              </c:numCache>
            </c:numRef>
          </c:val>
        </c:ser>
        <c:dLbls>
          <c:showLegendKey val="0"/>
          <c:showVal val="0"/>
          <c:showCatName val="0"/>
          <c:showSerName val="0"/>
          <c:showPercent val="0"/>
          <c:showBubbleSize val="0"/>
        </c:dLbls>
        <c:gapWidth val="150"/>
        <c:shape val="box"/>
        <c:axId val="119968128"/>
        <c:axId val="119969664"/>
        <c:axId val="0"/>
      </c:bar3DChart>
      <c:catAx>
        <c:axId val="119968128"/>
        <c:scaling>
          <c:orientation val="minMax"/>
        </c:scaling>
        <c:delete val="0"/>
        <c:axPos val="b"/>
        <c:numFmt formatCode="General" sourceLinked="1"/>
        <c:majorTickMark val="out"/>
        <c:minorTickMark val="none"/>
        <c:tickLblPos val="nextTo"/>
        <c:txPr>
          <a:bodyPr/>
          <a:lstStyle/>
          <a:p>
            <a:pPr>
              <a:defRPr sz="1000"/>
            </a:pPr>
            <a:endParaRPr lang="ru-RU"/>
          </a:p>
        </c:txPr>
        <c:crossAx val="119969664"/>
        <c:crosses val="autoZero"/>
        <c:auto val="1"/>
        <c:lblAlgn val="ctr"/>
        <c:lblOffset val="100"/>
        <c:noMultiLvlLbl val="0"/>
      </c:catAx>
      <c:valAx>
        <c:axId val="119969664"/>
        <c:scaling>
          <c:orientation val="minMax"/>
        </c:scaling>
        <c:delete val="0"/>
        <c:axPos val="l"/>
        <c:numFmt formatCode="@" sourceLinked="1"/>
        <c:majorTickMark val="none"/>
        <c:minorTickMark val="none"/>
        <c:tickLblPos val="none"/>
        <c:txPr>
          <a:bodyPr/>
          <a:lstStyle/>
          <a:p>
            <a:pPr>
              <a:defRPr sz="300"/>
            </a:pPr>
            <a:endParaRPr lang="ru-RU"/>
          </a:p>
        </c:txPr>
        <c:crossAx val="119968128"/>
        <c:crosses val="autoZero"/>
        <c:crossBetween val="between"/>
        <c:majorUnit val="10000"/>
      </c:valAx>
      <c:spPr>
        <a:noFill/>
        <a:ln w="25398">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ru-RU"/>
              <a:t>Опрос учащихся 5-8 классов</a:t>
            </a:r>
          </a:p>
        </c:rich>
      </c:tx>
      <c:overlay val="0"/>
    </c:title>
    <c:autoTitleDeleted val="0"/>
    <c:plotArea>
      <c:layout/>
      <c:barChart>
        <c:barDir val="col"/>
        <c:grouping val="clustered"/>
        <c:varyColors val="0"/>
        <c:ser>
          <c:idx val="0"/>
          <c:order val="0"/>
          <c:tx>
            <c:strRef>
              <c:f>Лист1!$B$1</c:f>
              <c:strCache>
                <c:ptCount val="1"/>
                <c:pt idx="0">
                  <c:v>да</c:v>
                </c:pt>
              </c:strCache>
            </c:strRef>
          </c:tx>
          <c:invertIfNegative val="0"/>
          <c:dLbls>
            <c:txPr>
              <a:bodyPr/>
              <a:lstStyle/>
              <a:p>
                <a:pPr>
                  <a:defRPr sz="1100" b="1"/>
                </a:pPr>
                <a:endParaRPr lang="ru-RU"/>
              </a:p>
            </c:txPr>
            <c:showLegendKey val="0"/>
            <c:showVal val="1"/>
            <c:showCatName val="0"/>
            <c:showSerName val="0"/>
            <c:showPercent val="0"/>
            <c:showBubbleSize val="0"/>
            <c:showLeaderLines val="0"/>
          </c:dLbls>
          <c:cat>
            <c:strRef>
              <c:f>Лист1!$A$2:$A$4</c:f>
              <c:strCache>
                <c:ptCount val="3"/>
                <c:pt idx="0">
                  <c:v>Читали ли вы Сказание о всемирном потопе?</c:v>
                </c:pt>
                <c:pt idx="1">
                  <c:v>Как вы думаете, мог ли на самом деле быть всемирный потоп?</c:v>
                </c:pt>
                <c:pt idx="2">
                  <c:v>Возможно ли в действительности построить Ноев ковчег?</c:v>
                </c:pt>
              </c:strCache>
            </c:strRef>
          </c:cat>
          <c:val>
            <c:numRef>
              <c:f>Лист1!$B$2:$B$4</c:f>
              <c:numCache>
                <c:formatCode>General</c:formatCode>
                <c:ptCount val="3"/>
                <c:pt idx="0">
                  <c:v>9</c:v>
                </c:pt>
                <c:pt idx="1">
                  <c:v>11</c:v>
                </c:pt>
                <c:pt idx="2">
                  <c:v>11</c:v>
                </c:pt>
              </c:numCache>
            </c:numRef>
          </c:val>
        </c:ser>
        <c:ser>
          <c:idx val="1"/>
          <c:order val="1"/>
          <c:tx>
            <c:strRef>
              <c:f>Лист1!$C$1</c:f>
              <c:strCache>
                <c:ptCount val="1"/>
                <c:pt idx="0">
                  <c:v>нет</c:v>
                </c:pt>
              </c:strCache>
            </c:strRef>
          </c:tx>
          <c:invertIfNegative val="0"/>
          <c:dLbls>
            <c:txPr>
              <a:bodyPr/>
              <a:lstStyle/>
              <a:p>
                <a:pPr>
                  <a:defRPr sz="1100" b="1"/>
                </a:pPr>
                <a:endParaRPr lang="ru-RU"/>
              </a:p>
            </c:txPr>
            <c:showLegendKey val="0"/>
            <c:showVal val="1"/>
            <c:showCatName val="0"/>
            <c:showSerName val="0"/>
            <c:showPercent val="0"/>
            <c:showBubbleSize val="0"/>
            <c:showLeaderLines val="0"/>
          </c:dLbls>
          <c:cat>
            <c:strRef>
              <c:f>Лист1!$A$2:$A$4</c:f>
              <c:strCache>
                <c:ptCount val="3"/>
                <c:pt idx="0">
                  <c:v>Читали ли вы Сказание о всемирном потопе?</c:v>
                </c:pt>
                <c:pt idx="1">
                  <c:v>Как вы думаете, мог ли на самом деле быть всемирный потоп?</c:v>
                </c:pt>
                <c:pt idx="2">
                  <c:v>Возможно ли в действительности построить Ноев ковчег?</c:v>
                </c:pt>
              </c:strCache>
            </c:strRef>
          </c:cat>
          <c:val>
            <c:numRef>
              <c:f>Лист1!$C$2:$C$4</c:f>
              <c:numCache>
                <c:formatCode>General</c:formatCode>
                <c:ptCount val="3"/>
                <c:pt idx="0">
                  <c:v>7</c:v>
                </c:pt>
                <c:pt idx="1">
                  <c:v>8</c:v>
                </c:pt>
                <c:pt idx="2">
                  <c:v>8</c:v>
                </c:pt>
              </c:numCache>
            </c:numRef>
          </c:val>
        </c:ser>
        <c:ser>
          <c:idx val="2"/>
          <c:order val="2"/>
          <c:tx>
            <c:strRef>
              <c:f>Лист1!$D$1</c:f>
              <c:strCache>
                <c:ptCount val="1"/>
                <c:pt idx="0">
                  <c:v>не помню</c:v>
                </c:pt>
              </c:strCache>
            </c:strRef>
          </c:tx>
          <c:invertIfNegative val="0"/>
          <c:dLbls>
            <c:txPr>
              <a:bodyPr/>
              <a:lstStyle/>
              <a:p>
                <a:pPr>
                  <a:defRPr sz="1100" b="1"/>
                </a:pPr>
                <a:endParaRPr lang="ru-RU"/>
              </a:p>
            </c:txPr>
            <c:showLegendKey val="0"/>
            <c:showVal val="1"/>
            <c:showCatName val="0"/>
            <c:showSerName val="0"/>
            <c:showPercent val="0"/>
            <c:showBubbleSize val="0"/>
            <c:showLeaderLines val="0"/>
          </c:dLbls>
          <c:cat>
            <c:strRef>
              <c:f>Лист1!$A$2:$A$4</c:f>
              <c:strCache>
                <c:ptCount val="3"/>
                <c:pt idx="0">
                  <c:v>Читали ли вы Сказание о всемирном потопе?</c:v>
                </c:pt>
                <c:pt idx="1">
                  <c:v>Как вы думаете, мог ли на самом деле быть всемирный потоп?</c:v>
                </c:pt>
                <c:pt idx="2">
                  <c:v>Возможно ли в действительности построить Ноев ковчег?</c:v>
                </c:pt>
              </c:strCache>
            </c:strRef>
          </c:cat>
          <c:val>
            <c:numRef>
              <c:f>Лист1!$D$2:$D$4</c:f>
              <c:numCache>
                <c:formatCode>General</c:formatCode>
                <c:ptCount val="3"/>
                <c:pt idx="0">
                  <c:v>3</c:v>
                </c:pt>
                <c:pt idx="1">
                  <c:v>0</c:v>
                </c:pt>
                <c:pt idx="2">
                  <c:v>0</c:v>
                </c:pt>
              </c:numCache>
            </c:numRef>
          </c:val>
        </c:ser>
        <c:dLbls>
          <c:showLegendKey val="0"/>
          <c:showVal val="0"/>
          <c:showCatName val="0"/>
          <c:showSerName val="0"/>
          <c:showPercent val="0"/>
          <c:showBubbleSize val="0"/>
        </c:dLbls>
        <c:gapWidth val="150"/>
        <c:axId val="99918208"/>
        <c:axId val="99919744"/>
      </c:barChart>
      <c:catAx>
        <c:axId val="99918208"/>
        <c:scaling>
          <c:orientation val="minMax"/>
        </c:scaling>
        <c:delete val="0"/>
        <c:axPos val="b"/>
        <c:numFmt formatCode="General" sourceLinked="1"/>
        <c:majorTickMark val="none"/>
        <c:minorTickMark val="none"/>
        <c:tickLblPos val="nextTo"/>
        <c:txPr>
          <a:bodyPr/>
          <a:lstStyle/>
          <a:p>
            <a:pPr>
              <a:defRPr sz="1400"/>
            </a:pPr>
            <a:endParaRPr lang="ru-RU"/>
          </a:p>
        </c:txPr>
        <c:crossAx val="99919744"/>
        <c:crosses val="autoZero"/>
        <c:auto val="1"/>
        <c:lblAlgn val="ctr"/>
        <c:lblOffset val="100"/>
        <c:noMultiLvlLbl val="0"/>
      </c:catAx>
      <c:valAx>
        <c:axId val="99919744"/>
        <c:scaling>
          <c:orientation val="minMax"/>
        </c:scaling>
        <c:delete val="0"/>
        <c:axPos val="l"/>
        <c:majorGridlines/>
        <c:numFmt formatCode="General" sourceLinked="1"/>
        <c:majorTickMark val="none"/>
        <c:minorTickMark val="none"/>
        <c:tickLblPos val="nextTo"/>
        <c:crossAx val="99918208"/>
        <c:crosses val="autoZero"/>
        <c:crossBetween val="between"/>
      </c:valAx>
      <c:spPr>
        <a:noFill/>
        <a:ln w="25401">
          <a:noFill/>
        </a:ln>
      </c:spPr>
    </c:plotArea>
    <c:legend>
      <c:legendPos val="r"/>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B806D4EA-CA5D-45E1-8BCE-9FE5F94C1A93}" type="datetimeFigureOut">
              <a:rPr lang="ru-RU"/>
              <a:pPr>
                <a:defRPr/>
              </a:pPr>
              <a:t>17.02.2017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0B427B8A-8142-4204-A9C5-7360A684A9C2}" type="slidenum">
              <a:rPr lang="ru-RU"/>
              <a:pPr>
                <a:defRPr/>
              </a:pPr>
              <a:t>‹#›</a:t>
            </a:fld>
            <a:endParaRPr lang="ru-RU"/>
          </a:p>
        </p:txBody>
      </p:sp>
    </p:spTree>
    <p:extLst>
      <p:ext uri="{BB962C8B-B14F-4D97-AF65-F5344CB8AC3E}">
        <p14:creationId xmlns:p14="http://schemas.microsoft.com/office/powerpoint/2010/main" val="27861376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9533EDE-89B2-4A1B-8BFC-1CD5D5F63727}" type="slidenum">
              <a:rPr lang="ru-RU" altLang="ru-RU" smtClean="0">
                <a:solidFill>
                  <a:srgbClr val="000000"/>
                </a:solidFill>
                <a:latin typeface="Times New Roman" pitchFamily="18" charset="0"/>
              </a:rPr>
              <a:pPr eaLnBrk="1" hangingPunct="1"/>
              <a:t>1</a:t>
            </a:fld>
            <a:endParaRPr lang="ru-RU" altLang="ru-RU" smtClean="0">
              <a:solidFill>
                <a:srgbClr val="000000"/>
              </a:solidFill>
              <a:latin typeface="Times New Roman" pitchFamily="18"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A9DD6266-897C-497C-B5C4-BB6E6D56BF7F}" type="datetimeFigureOut">
              <a:rPr lang="ru-RU"/>
              <a:pPr>
                <a:defRPr/>
              </a:pPr>
              <a:t>17.02.2017</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CC2347EB-A5F4-43D8-9CE2-7DF688DA69C0}" type="slidenum">
              <a:rPr lang="ru-RU"/>
              <a:pPr>
                <a:defRPr/>
              </a:pPr>
              <a:t>‹#›</a:t>
            </a:fld>
            <a:endParaRPr lang="ru-RU"/>
          </a:p>
        </p:txBody>
      </p:sp>
    </p:spTree>
    <p:extLst>
      <p:ext uri="{BB962C8B-B14F-4D97-AF65-F5344CB8AC3E}">
        <p14:creationId xmlns:p14="http://schemas.microsoft.com/office/powerpoint/2010/main" val="3153114016"/>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2E57BED9-2238-4547-A551-B46EEFB62B58}" type="datetimeFigureOut">
              <a:rPr lang="ru-RU"/>
              <a:pPr>
                <a:defRPr/>
              </a:pPr>
              <a:t>17.02.2017</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11DE0346-CC10-4045-828C-70FF97EEEB99}" type="slidenum">
              <a:rPr lang="ru-RU"/>
              <a:pPr>
                <a:defRPr/>
              </a:pPr>
              <a:t>‹#›</a:t>
            </a:fld>
            <a:endParaRPr lang="ru-RU"/>
          </a:p>
        </p:txBody>
      </p:sp>
    </p:spTree>
    <p:extLst>
      <p:ext uri="{BB962C8B-B14F-4D97-AF65-F5344CB8AC3E}">
        <p14:creationId xmlns:p14="http://schemas.microsoft.com/office/powerpoint/2010/main" val="2539118034"/>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F62EC128-39CD-460A-BED9-6BD061C3CA2D}" type="datetimeFigureOut">
              <a:rPr lang="ru-RU"/>
              <a:pPr>
                <a:defRPr/>
              </a:pPr>
              <a:t>17.02.2017</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0FB7B5F6-A652-427C-9DA9-674D77BD70EA}" type="slidenum">
              <a:rPr lang="ru-RU"/>
              <a:pPr>
                <a:defRPr/>
              </a:pPr>
              <a:t>‹#›</a:t>
            </a:fld>
            <a:endParaRPr lang="ru-RU"/>
          </a:p>
        </p:txBody>
      </p:sp>
    </p:spTree>
    <p:extLst>
      <p:ext uri="{BB962C8B-B14F-4D97-AF65-F5344CB8AC3E}">
        <p14:creationId xmlns:p14="http://schemas.microsoft.com/office/powerpoint/2010/main" val="1285827041"/>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4E5C7932-92E6-41BC-961B-47F77578954D}" type="slidenum">
              <a:rPr lang="ru-RU"/>
              <a:pPr>
                <a:defRPr/>
              </a:pPr>
              <a:t>‹#›</a:t>
            </a:fld>
            <a:endParaRPr lang="ru-RU"/>
          </a:p>
        </p:txBody>
      </p:sp>
    </p:spTree>
    <p:extLst>
      <p:ext uri="{BB962C8B-B14F-4D97-AF65-F5344CB8AC3E}">
        <p14:creationId xmlns:p14="http://schemas.microsoft.com/office/powerpoint/2010/main" val="3542615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A83AEEE-516C-4627-B46B-94DE3FE88CEB}" type="slidenum">
              <a:rPr lang="ru-RU"/>
              <a:pPr>
                <a:defRPr/>
              </a:pPr>
              <a:t>‹#›</a:t>
            </a:fld>
            <a:endParaRPr lang="ru-RU"/>
          </a:p>
        </p:txBody>
      </p:sp>
    </p:spTree>
    <p:extLst>
      <p:ext uri="{BB962C8B-B14F-4D97-AF65-F5344CB8AC3E}">
        <p14:creationId xmlns:p14="http://schemas.microsoft.com/office/powerpoint/2010/main" val="407120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endParaRPr lang="ru-RU"/>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18A97F65-A5A1-4C4B-8D3D-7B8982802052}" type="slidenum">
              <a:rPr lang="ru-RU"/>
              <a:pPr>
                <a:defRPr/>
              </a:pPr>
              <a:t>‹#›</a:t>
            </a:fld>
            <a:endParaRPr lang="ru-RU"/>
          </a:p>
        </p:txBody>
      </p:sp>
    </p:spTree>
    <p:extLst>
      <p:ext uri="{BB962C8B-B14F-4D97-AF65-F5344CB8AC3E}">
        <p14:creationId xmlns:p14="http://schemas.microsoft.com/office/powerpoint/2010/main" val="1814405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12FE37FD-C4FC-4F3D-8AD4-04754E215899}" type="slidenum">
              <a:rPr lang="ru-RU"/>
              <a:pPr>
                <a:defRPr/>
              </a:pPr>
              <a:t>‹#›</a:t>
            </a:fld>
            <a:endParaRPr lang="ru-RU"/>
          </a:p>
        </p:txBody>
      </p:sp>
    </p:spTree>
    <p:extLst>
      <p:ext uri="{BB962C8B-B14F-4D97-AF65-F5344CB8AC3E}">
        <p14:creationId xmlns:p14="http://schemas.microsoft.com/office/powerpoint/2010/main" val="198656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65CC770E-1A2F-456B-8EAB-D15C7E7653D7}" type="slidenum">
              <a:rPr lang="ru-RU"/>
              <a:pPr>
                <a:defRPr/>
              </a:pPr>
              <a:t>‹#›</a:t>
            </a:fld>
            <a:endParaRPr lang="ru-RU"/>
          </a:p>
        </p:txBody>
      </p:sp>
    </p:spTree>
    <p:extLst>
      <p:ext uri="{BB962C8B-B14F-4D97-AF65-F5344CB8AC3E}">
        <p14:creationId xmlns:p14="http://schemas.microsoft.com/office/powerpoint/2010/main" val="98603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C35F4640-D955-4EA1-BBA3-8950BB1EC0B8}" type="slidenum">
              <a:rPr lang="ru-RU"/>
              <a:pPr>
                <a:defRPr/>
              </a:pPr>
              <a:t>‹#›</a:t>
            </a:fld>
            <a:endParaRPr lang="ru-RU"/>
          </a:p>
        </p:txBody>
      </p:sp>
    </p:spTree>
    <p:extLst>
      <p:ext uri="{BB962C8B-B14F-4D97-AF65-F5344CB8AC3E}">
        <p14:creationId xmlns:p14="http://schemas.microsoft.com/office/powerpoint/2010/main" val="3016582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7"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8"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9" name="Date Placeholder 1"/>
          <p:cNvSpPr>
            <a:spLocks noGrp="1"/>
          </p:cNvSpPr>
          <p:nvPr>
            <p:ph type="dt" sz="half" idx="10"/>
          </p:nvPr>
        </p:nvSpPr>
        <p:spPr/>
        <p:txBody>
          <a:bodyPr/>
          <a:lstStyle>
            <a:lvl1pPr>
              <a:defRPr/>
            </a:lvl1pPr>
          </a:lstStyle>
          <a:p>
            <a:pPr>
              <a:defRPr/>
            </a:pPr>
            <a:endParaRPr lang="ru-RU"/>
          </a:p>
        </p:txBody>
      </p:sp>
      <p:sp>
        <p:nvSpPr>
          <p:cNvPr id="10" name="Footer Placeholder 2"/>
          <p:cNvSpPr>
            <a:spLocks noGrp="1"/>
          </p:cNvSpPr>
          <p:nvPr>
            <p:ph type="ftr" sz="quarter" idx="11"/>
          </p:nvPr>
        </p:nvSpPr>
        <p:spPr/>
        <p:txBody>
          <a:bodyPr/>
          <a:lstStyle>
            <a:lvl1pPr>
              <a:defRPr/>
            </a:lvl1pPr>
          </a:lstStyle>
          <a:p>
            <a:pPr>
              <a:defRPr/>
            </a:pPr>
            <a:endParaRPr lang="ru-RU"/>
          </a:p>
        </p:txBody>
      </p:sp>
      <p:sp>
        <p:nvSpPr>
          <p:cNvPr id="11" name="Slide Number Placeholder 3"/>
          <p:cNvSpPr>
            <a:spLocks noGrp="1"/>
          </p:cNvSpPr>
          <p:nvPr>
            <p:ph type="sldNum" sz="quarter" idx="12"/>
          </p:nvPr>
        </p:nvSpPr>
        <p:spPr/>
        <p:txBody>
          <a:bodyPr/>
          <a:lstStyle>
            <a:lvl1pPr>
              <a:defRPr/>
            </a:lvl1pPr>
          </a:lstStyle>
          <a:p>
            <a:pPr>
              <a:defRPr/>
            </a:pPr>
            <a:fld id="{ECB0646B-5BF3-4484-A872-F956BF01F511}" type="slidenum">
              <a:rPr lang="ru-RU"/>
              <a:pPr>
                <a:defRPr/>
              </a:pPr>
              <a:t>‹#›</a:t>
            </a:fld>
            <a:endParaRPr lang="ru-RU"/>
          </a:p>
        </p:txBody>
      </p:sp>
    </p:spTree>
    <p:extLst>
      <p:ext uri="{BB962C8B-B14F-4D97-AF65-F5344CB8AC3E}">
        <p14:creationId xmlns:p14="http://schemas.microsoft.com/office/powerpoint/2010/main" val="264453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11" name="Freeform 28"/>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48018A9A-79D8-4691-BEEE-E116006006E1}" type="slidenum">
              <a:rPr lang="ru-RU"/>
              <a:pPr>
                <a:defRPr/>
              </a:pPr>
              <a:t>‹#›</a:t>
            </a:fld>
            <a:endParaRPr lang="ru-RU"/>
          </a:p>
        </p:txBody>
      </p:sp>
    </p:spTree>
    <p:extLst>
      <p:ext uri="{BB962C8B-B14F-4D97-AF65-F5344CB8AC3E}">
        <p14:creationId xmlns:p14="http://schemas.microsoft.com/office/powerpoint/2010/main" val="197173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2FA70AE4-7207-4DB9-8250-3A57380E1BC7}" type="datetimeFigureOut">
              <a:rPr lang="ru-RU"/>
              <a:pPr>
                <a:defRPr/>
              </a:pPr>
              <a:t>17.02.2017</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D57D4AE4-3733-43E5-B64B-E0F2C645AF61}" type="slidenum">
              <a:rPr lang="ru-RU"/>
              <a:pPr>
                <a:defRPr/>
              </a:pPr>
              <a:t>‹#›</a:t>
            </a:fld>
            <a:endParaRPr lang="ru-RU"/>
          </a:p>
        </p:txBody>
      </p:sp>
    </p:spTree>
    <p:extLst>
      <p:ext uri="{BB962C8B-B14F-4D97-AF65-F5344CB8AC3E}">
        <p14:creationId xmlns:p14="http://schemas.microsoft.com/office/powerpoint/2010/main" val="2406310043"/>
      </p:ext>
    </p:extLst>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11"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EDCE4BAC-0259-490B-A49A-C2154219A227}" type="slidenum">
              <a:rPr lang="ru-RU"/>
              <a:pPr>
                <a:defRPr/>
              </a:pPr>
              <a:t>‹#›</a:t>
            </a:fld>
            <a:endParaRPr lang="ru-RU"/>
          </a:p>
        </p:txBody>
      </p:sp>
    </p:spTree>
    <p:extLst>
      <p:ext uri="{BB962C8B-B14F-4D97-AF65-F5344CB8AC3E}">
        <p14:creationId xmlns:p14="http://schemas.microsoft.com/office/powerpoint/2010/main" val="409231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5C20A1FA-E900-43BF-A724-368880B8B3D3}" type="slidenum">
              <a:rPr lang="ru-RU"/>
              <a:pPr>
                <a:defRPr/>
              </a:pPr>
              <a:t>‹#›</a:t>
            </a:fld>
            <a:endParaRPr lang="ru-RU"/>
          </a:p>
        </p:txBody>
      </p:sp>
    </p:spTree>
    <p:extLst>
      <p:ext uri="{BB962C8B-B14F-4D97-AF65-F5344CB8AC3E}">
        <p14:creationId xmlns:p14="http://schemas.microsoft.com/office/powerpoint/2010/main" val="203339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10" name="Freeform 19"/>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AFE9033E-EE73-44A6-B4A4-D187BB4DA61D}" type="slidenum">
              <a:rPr lang="ru-RU"/>
              <a:pPr>
                <a:defRPr/>
              </a:pPr>
              <a:t>‹#›</a:t>
            </a:fld>
            <a:endParaRPr lang="ru-RU"/>
          </a:p>
        </p:txBody>
      </p:sp>
    </p:spTree>
    <p:extLst>
      <p:ext uri="{BB962C8B-B14F-4D97-AF65-F5344CB8AC3E}">
        <p14:creationId xmlns:p14="http://schemas.microsoft.com/office/powerpoint/2010/main" val="700037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600" y="457200"/>
            <a:ext cx="77724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990600" y="18288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953000" y="18288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953000" y="39624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EDD3AFA9-807D-4683-9806-7FD6E85551F9}" type="slidenum">
              <a:rPr lang="ru-RU"/>
              <a:pPr>
                <a:defRPr/>
              </a:pPr>
              <a:t>‹#›</a:t>
            </a:fld>
            <a:endParaRPr lang="ru-RU"/>
          </a:p>
        </p:txBody>
      </p:sp>
    </p:spTree>
    <p:extLst>
      <p:ext uri="{BB962C8B-B14F-4D97-AF65-F5344CB8AC3E}">
        <p14:creationId xmlns:p14="http://schemas.microsoft.com/office/powerpoint/2010/main" val="3159754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84EC918-F7FF-425C-9D18-42238B687B88}" type="datetimeFigureOut">
              <a:rPr lang="ru-RU"/>
              <a:pPr>
                <a:defRPr/>
              </a:pPr>
              <a:t>17.02.2017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6192698-AE4C-4C84-831E-A0FC8B3ED631}" type="slidenum">
              <a:rPr lang="ru-RU"/>
              <a:pPr>
                <a:defRPr/>
              </a:pPr>
              <a:t>‹#›</a:t>
            </a:fld>
            <a:endParaRPr lang="ru-RU"/>
          </a:p>
        </p:txBody>
      </p:sp>
    </p:spTree>
    <p:extLst>
      <p:ext uri="{BB962C8B-B14F-4D97-AF65-F5344CB8AC3E}">
        <p14:creationId xmlns:p14="http://schemas.microsoft.com/office/powerpoint/2010/main" val="3640197696"/>
      </p:ext>
    </p:extLst>
  </p:cSld>
  <p:clrMapOvr>
    <a:overrideClrMapping bg1="dk1" tx1="lt1" bg2="dk2" tx2="lt2" accent1="accent1" accent2="accent2" accent3="accent3" accent4="accent4" accent5="accent5" accent6="accent6" hlink="hlink" folHlink="folHlink"/>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3EBCE9A6-8CDD-4CD8-9A92-FFA43823E85B}" type="datetimeFigureOut">
              <a:rPr lang="ru-RU"/>
              <a:pPr>
                <a:defRPr/>
              </a:pPr>
              <a:t>17.02.2017</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E0F2E755-FC98-4049-86B3-3829F3CB1DF2}" type="slidenum">
              <a:rPr lang="ru-RU"/>
              <a:pPr>
                <a:defRPr/>
              </a:pPr>
              <a:t>‹#›</a:t>
            </a:fld>
            <a:endParaRPr lang="ru-RU"/>
          </a:p>
        </p:txBody>
      </p:sp>
    </p:spTree>
    <p:extLst>
      <p:ext uri="{BB962C8B-B14F-4D97-AF65-F5344CB8AC3E}">
        <p14:creationId xmlns:p14="http://schemas.microsoft.com/office/powerpoint/2010/main" val="1450659948"/>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895CC7A1-C368-4B14-B3EE-54AB82CDA783}" type="datetimeFigureOut">
              <a:rPr lang="ru-RU"/>
              <a:pPr>
                <a:defRPr/>
              </a:pPr>
              <a:t>17.02.2017</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56AE96E5-CA54-4113-BE3D-A7FF51478753}" type="slidenum">
              <a:rPr lang="ru-RU"/>
              <a:pPr>
                <a:defRPr/>
              </a:pPr>
              <a:t>‹#›</a:t>
            </a:fld>
            <a:endParaRPr lang="ru-RU"/>
          </a:p>
        </p:txBody>
      </p:sp>
    </p:spTree>
    <p:extLst>
      <p:ext uri="{BB962C8B-B14F-4D97-AF65-F5344CB8AC3E}">
        <p14:creationId xmlns:p14="http://schemas.microsoft.com/office/powerpoint/2010/main" val="642170722"/>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98810A0F-3C61-47DE-9C52-C0AEF238C2F5}" type="datetimeFigureOut">
              <a:rPr lang="ru-RU"/>
              <a:pPr>
                <a:defRPr/>
              </a:pPr>
              <a:t>17.02.2017</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42EB5A12-06B3-416C-AFC6-38E1DA8FB0CD}" type="slidenum">
              <a:rPr lang="ru-RU"/>
              <a:pPr>
                <a:defRPr/>
              </a:pPr>
              <a:t>‹#›</a:t>
            </a:fld>
            <a:endParaRPr lang="ru-RU"/>
          </a:p>
        </p:txBody>
      </p:sp>
    </p:spTree>
    <p:extLst>
      <p:ext uri="{BB962C8B-B14F-4D97-AF65-F5344CB8AC3E}">
        <p14:creationId xmlns:p14="http://schemas.microsoft.com/office/powerpoint/2010/main" val="1758448981"/>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A53AF04C-8982-4A40-8401-A5D8B8167F4E}" type="datetimeFigureOut">
              <a:rPr lang="ru-RU"/>
              <a:pPr>
                <a:defRPr/>
              </a:pPr>
              <a:t>17.02.2017</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46256201-10CF-4D58-AE60-2A4EB03E7F02}" type="slidenum">
              <a:rPr lang="ru-RU"/>
              <a:pPr>
                <a:defRPr/>
              </a:pPr>
              <a:t>‹#›</a:t>
            </a:fld>
            <a:endParaRPr lang="ru-RU"/>
          </a:p>
        </p:txBody>
      </p:sp>
    </p:spTree>
    <p:extLst>
      <p:ext uri="{BB962C8B-B14F-4D97-AF65-F5344CB8AC3E}">
        <p14:creationId xmlns:p14="http://schemas.microsoft.com/office/powerpoint/2010/main" val="1264423225"/>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2D4683BB-DDFB-4D0D-9050-8772FB8EB694}" type="datetimeFigureOut">
              <a:rPr lang="ru-RU"/>
              <a:pPr>
                <a:defRPr/>
              </a:pPr>
              <a:t>17.02.2017</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7DA1EBD8-5F91-4039-A400-67242CE891EE}" type="slidenum">
              <a:rPr lang="ru-RU"/>
              <a:pPr>
                <a:defRPr/>
              </a:pPr>
              <a:t>‹#›</a:t>
            </a:fld>
            <a:endParaRPr lang="ru-RU"/>
          </a:p>
        </p:txBody>
      </p:sp>
    </p:spTree>
    <p:extLst>
      <p:ext uri="{BB962C8B-B14F-4D97-AF65-F5344CB8AC3E}">
        <p14:creationId xmlns:p14="http://schemas.microsoft.com/office/powerpoint/2010/main" val="2766966190"/>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D89A7A2F-25B6-49A3-8040-BBBDB7F220C7}" type="datetimeFigureOut">
              <a:rPr lang="ru-RU"/>
              <a:pPr>
                <a:defRPr/>
              </a:pPr>
              <a:t>17.02.2017</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7F0E690A-EC0D-4951-9CCD-75672B83CD93}" type="slidenum">
              <a:rPr lang="ru-RU"/>
              <a:pPr>
                <a:defRPr/>
              </a:pPr>
              <a:t>‹#›</a:t>
            </a:fld>
            <a:endParaRPr lang="ru-RU"/>
          </a:p>
        </p:txBody>
      </p:sp>
    </p:spTree>
    <p:extLst>
      <p:ext uri="{BB962C8B-B14F-4D97-AF65-F5344CB8AC3E}">
        <p14:creationId xmlns:p14="http://schemas.microsoft.com/office/powerpoint/2010/main" val="3270994093"/>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defRPr>
            </a:lvl1pPr>
          </a:lstStyle>
          <a:p>
            <a:pPr>
              <a:defRPr/>
            </a:pPr>
            <a:fld id="{44E2325D-194A-4D53-9374-B3867B8990BD}" type="datetimeFigureOut">
              <a:rPr lang="ru-RU"/>
              <a:pPr>
                <a:defRPr/>
              </a:pPr>
              <a:t>17.02.2017</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defRPr>
            </a:lvl1pPr>
          </a:lstStyle>
          <a:p>
            <a:pPr>
              <a:defRPr/>
            </a:pPr>
            <a:fld id="{15F8A777-96E2-48A6-A323-79BCDB992F1A}"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830" r:id="rId1"/>
    <p:sldLayoutId id="2147483831" r:id="rId2"/>
    <p:sldLayoutId id="2147483846"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med">
    <p:wipe dir="r"/>
  </p:transition>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2051" name="Group 15"/>
          <p:cNvGrpSpPr>
            <a:grpSpLocks noChangeAspect="1"/>
          </p:cNvGrpSpPr>
          <p:nvPr/>
        </p:nvGrpSpPr>
        <p:grpSpPr bwMode="auto">
          <a:xfrm>
            <a:off x="211138" y="1679575"/>
            <a:ext cx="8723312" cy="1330325"/>
            <a:chOff x="-3905251" y="4294188"/>
            <a:chExt cx="13027839" cy="1892300"/>
          </a:xfrm>
        </p:grpSpPr>
        <p:sp>
          <p:nvSpPr>
            <p:cNvPr id="205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05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05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06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2061"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2052"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rgbClr val="073E87"/>
                </a:solidFill>
                <a:latin typeface="Arial" charset="0"/>
              </a:defRPr>
            </a:lvl1pPr>
          </a:lstStyle>
          <a:p>
            <a:pPr>
              <a:defRPr/>
            </a:pPr>
            <a:endParaRPr lang="ru-RU"/>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rgbClr val="073E87"/>
                </a:solidFill>
                <a:latin typeface="Arial" charset="0"/>
              </a:defRPr>
            </a:lvl1pPr>
          </a:lstStyle>
          <a:p>
            <a:pPr>
              <a:defRPr/>
            </a:pPr>
            <a:endParaRPr lang="ru-RU"/>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a:solidFill>
                  <a:srgbClr val="073E87"/>
                </a:solidFill>
                <a:latin typeface="Arial" charset="0"/>
              </a:defRPr>
            </a:lvl1pPr>
          </a:lstStyle>
          <a:p>
            <a:pPr>
              <a:defRPr/>
            </a:pPr>
            <a:fld id="{E3D47B2A-E8CA-4E48-898D-5F8D633C7297}" type="slidenum">
              <a:rPr lang="ru-RU"/>
              <a:pPr>
                <a:defRPr/>
              </a:pPr>
              <a:t>‹#›</a:t>
            </a:fld>
            <a:endParaRPr lang="ru-RU"/>
          </a:p>
        </p:txBody>
      </p:sp>
      <p:sp>
        <p:nvSpPr>
          <p:cNvPr id="2056"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cSld>
  <p:clrMap bg1="lt1" tx1="dk1" bg2="lt2" tx2="dk2" accent1="accent1" accent2="accent2" accent3="accent3" accent4="accent4" accent5="accent5" accent6="accent6" hlink="hlink" folHlink="folHlink"/>
  <p:sldLayoutIdLst>
    <p:sldLayoutId id="2147483847" r:id="rId1"/>
    <p:sldLayoutId id="2147483840" r:id="rId2"/>
    <p:sldLayoutId id="2147483848" r:id="rId3"/>
    <p:sldLayoutId id="2147483841" r:id="rId4"/>
    <p:sldLayoutId id="2147483842" r:id="rId5"/>
    <p:sldLayoutId id="2147483843" r:id="rId6"/>
    <p:sldLayoutId id="2147483849" r:id="rId7"/>
    <p:sldLayoutId id="2147483850" r:id="rId8"/>
    <p:sldLayoutId id="2147483851" r:id="rId9"/>
    <p:sldLayoutId id="2147483844" r:id="rId10"/>
    <p:sldLayoutId id="2147483852" r:id="rId11"/>
    <p:sldLayoutId id="2147483845" r:id="rId12"/>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znanija.com/task/1722720" TargetMode="External"/><Relationship Id="rId2" Type="http://schemas.openxmlformats.org/officeDocument/2006/relationships/hyperlink" Target="http://www.grandars.ru/" TargetMode="External"/><Relationship Id="rId1" Type="http://schemas.openxmlformats.org/officeDocument/2006/relationships/slideLayout" Target="../slideLayouts/slideLayout13.xml"/><Relationship Id="rId4" Type="http://schemas.openxmlformats.org/officeDocument/2006/relationships/hyperlink" Target="http://www.russianbible.net/"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ru-RU" b="1" dirty="0" smtClean="0">
                <a:solidFill>
                  <a:srgbClr val="793AF8"/>
                </a:solidFill>
              </a:rPr>
              <a:t>Сказание о потопе с точки зрения математики</a:t>
            </a:r>
          </a:p>
        </p:txBody>
      </p:sp>
      <p:sp>
        <p:nvSpPr>
          <p:cNvPr id="6147" name="Rectangle 3"/>
          <p:cNvSpPr>
            <a:spLocks noGrp="1" noChangeArrowheads="1"/>
          </p:cNvSpPr>
          <p:nvPr>
            <p:ph type="body" sz="half" idx="1"/>
          </p:nvPr>
        </p:nvSpPr>
        <p:spPr>
          <a:xfrm>
            <a:off x="1714500" y="2143125"/>
            <a:ext cx="6599238" cy="512763"/>
          </a:xfrm>
        </p:spPr>
        <p:txBody>
          <a:bodyPr rtlCol="0">
            <a:normAutofit fontScale="92500" lnSpcReduction="20000"/>
          </a:bodyPr>
          <a:lstStyle/>
          <a:p>
            <a:pPr marL="274320" indent="-274320" algn="ctr" eaLnBrk="1" fontAlgn="auto" hangingPunct="1">
              <a:lnSpc>
                <a:spcPct val="80000"/>
              </a:lnSpc>
              <a:spcAft>
                <a:spcPts val="0"/>
              </a:spcAft>
              <a:buFont typeface="Wingdings 2" pitchFamily="18" charset="2"/>
              <a:buNone/>
              <a:defRPr/>
            </a:pPr>
            <a:r>
              <a:rPr lang="ru-RU" b="1" dirty="0" smtClean="0">
                <a:solidFill>
                  <a:schemeClr val="accent2"/>
                </a:solidFill>
              </a:rPr>
              <a:t>Образовательная область: учебный проект - математика</a:t>
            </a:r>
          </a:p>
          <a:p>
            <a:pPr marL="274320" indent="-274320" algn="ctr" eaLnBrk="1" fontAlgn="auto" hangingPunct="1">
              <a:lnSpc>
                <a:spcPct val="80000"/>
              </a:lnSpc>
              <a:spcAft>
                <a:spcPts val="0"/>
              </a:spcAft>
              <a:buFont typeface="Monotype Sorts" pitchFamily="2" charset="2"/>
              <a:buNone/>
              <a:defRPr/>
            </a:pPr>
            <a:endParaRPr lang="ru-RU" dirty="0" smtClean="0">
              <a:solidFill>
                <a:schemeClr val="accent2"/>
              </a:solidFill>
            </a:endParaRPr>
          </a:p>
          <a:p>
            <a:pPr marL="274320" indent="-274320" algn="ctr" eaLnBrk="1" fontAlgn="auto" hangingPunct="1">
              <a:lnSpc>
                <a:spcPct val="80000"/>
              </a:lnSpc>
              <a:spcAft>
                <a:spcPts val="0"/>
              </a:spcAft>
              <a:buFont typeface="Monotype Sorts" pitchFamily="2" charset="2"/>
              <a:buNone/>
              <a:defRPr/>
            </a:pPr>
            <a:endParaRPr lang="ru-RU" dirty="0" smtClean="0"/>
          </a:p>
        </p:txBody>
      </p:sp>
      <p:sp>
        <p:nvSpPr>
          <p:cNvPr id="6151" name="Rectangle 7"/>
          <p:cNvSpPr>
            <a:spLocks noChangeArrowheads="1"/>
          </p:cNvSpPr>
          <p:nvPr/>
        </p:nvSpPr>
        <p:spPr bwMode="auto">
          <a:xfrm>
            <a:off x="2928938" y="3143250"/>
            <a:ext cx="5545137"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spcBef>
                <a:spcPct val="20000"/>
              </a:spcBef>
              <a:buClr>
                <a:srgbClr val="31B6FD"/>
              </a:buClr>
              <a:buSzPct val="90000"/>
              <a:buFont typeface="Monotype Sorts"/>
              <a:buNone/>
            </a:pPr>
            <a:r>
              <a:rPr kumimoji="1" lang="ru-RU" altLang="ru-RU" sz="2400">
                <a:solidFill>
                  <a:srgbClr val="754E27"/>
                </a:solidFill>
                <a:latin typeface="Times New Roman" pitchFamily="18" charset="0"/>
              </a:rPr>
              <a:t>Выполнил: ученица 6 класса </a:t>
            </a:r>
          </a:p>
          <a:p>
            <a:pPr algn="r">
              <a:spcBef>
                <a:spcPct val="20000"/>
              </a:spcBef>
              <a:buClr>
                <a:srgbClr val="31B6FD"/>
              </a:buClr>
              <a:buSzPct val="90000"/>
              <a:buFont typeface="Monotype Sorts"/>
              <a:buNone/>
            </a:pPr>
            <a:r>
              <a:rPr kumimoji="1" lang="ru-RU" altLang="ru-RU" sz="2400">
                <a:solidFill>
                  <a:srgbClr val="754E27"/>
                </a:solidFill>
                <a:latin typeface="Times New Roman" pitchFamily="18" charset="0"/>
              </a:rPr>
              <a:t>ТМКОУ «Диксонской средней школы»</a:t>
            </a:r>
          </a:p>
          <a:p>
            <a:pPr algn="r">
              <a:spcBef>
                <a:spcPct val="20000"/>
              </a:spcBef>
              <a:buClr>
                <a:srgbClr val="31B6FD"/>
              </a:buClr>
              <a:buSzPct val="90000"/>
              <a:buFont typeface="Monotype Sorts"/>
              <a:buNone/>
            </a:pPr>
            <a:r>
              <a:rPr kumimoji="1" lang="ru-RU" altLang="ru-RU" sz="2400">
                <a:solidFill>
                  <a:srgbClr val="754E27"/>
                </a:solidFill>
                <a:latin typeface="Times New Roman" pitchFamily="18" charset="0"/>
              </a:rPr>
              <a:t>Низовцева И.Е.</a:t>
            </a:r>
          </a:p>
          <a:p>
            <a:pPr algn="r">
              <a:spcBef>
                <a:spcPct val="20000"/>
              </a:spcBef>
              <a:buClr>
                <a:srgbClr val="31B6FD"/>
              </a:buClr>
              <a:buSzPct val="90000"/>
              <a:buFont typeface="Monotype Sorts"/>
              <a:buNone/>
            </a:pPr>
            <a:r>
              <a:rPr kumimoji="1" lang="ru-RU" altLang="ru-RU" sz="2400">
                <a:solidFill>
                  <a:srgbClr val="754E27"/>
                </a:solidFill>
                <a:latin typeface="Times New Roman" pitchFamily="18" charset="0"/>
              </a:rPr>
              <a:t>Научный руководитель: Низовцева Д.А.</a:t>
            </a:r>
          </a:p>
          <a:p>
            <a:pPr algn="r">
              <a:spcBef>
                <a:spcPct val="20000"/>
              </a:spcBef>
              <a:buClr>
                <a:srgbClr val="31B6FD"/>
              </a:buClr>
              <a:buSzPct val="90000"/>
              <a:buFont typeface="Monotype Sorts"/>
              <a:buNone/>
            </a:pPr>
            <a:r>
              <a:rPr kumimoji="1" lang="ru-RU" altLang="ru-RU" sz="2400">
                <a:solidFill>
                  <a:srgbClr val="754E27"/>
                </a:solidFill>
                <a:latin typeface="Times New Roman" pitchFamily="18" charset="0"/>
              </a:rPr>
              <a:t>учитель математики</a:t>
            </a:r>
          </a:p>
          <a:p>
            <a:pPr algn="ctr">
              <a:spcBef>
                <a:spcPct val="20000"/>
              </a:spcBef>
              <a:buClr>
                <a:srgbClr val="31B6FD"/>
              </a:buClr>
              <a:buSzPct val="90000"/>
              <a:buFont typeface="Monotype Sorts"/>
              <a:buNone/>
            </a:pPr>
            <a:endParaRPr kumimoji="1" lang="ru-RU" altLang="ru-RU" sz="2400" b="1" i="1">
              <a:solidFill>
                <a:srgbClr val="754E27"/>
              </a:solidFill>
              <a:latin typeface="Times New Roman" pitchFamily="18" charset="0"/>
            </a:endParaRPr>
          </a:p>
          <a:p>
            <a:pPr algn="r">
              <a:spcBef>
                <a:spcPct val="20000"/>
              </a:spcBef>
              <a:buClr>
                <a:srgbClr val="31B6FD"/>
              </a:buClr>
              <a:buSzPct val="90000"/>
              <a:buFont typeface="Monotype Sorts"/>
              <a:buNone/>
            </a:pPr>
            <a:endParaRPr kumimoji="1" lang="ru-RU" altLang="ru-RU" sz="2400" b="1" i="1">
              <a:solidFill>
                <a:srgbClr val="754E27"/>
              </a:solidFill>
              <a:latin typeface="Times New Roman" pitchFamily="18" charset="0"/>
            </a:endParaRPr>
          </a:p>
        </p:txBody>
      </p:sp>
      <p:sp>
        <p:nvSpPr>
          <p:cNvPr id="10245" name="TextBox 4"/>
          <p:cNvSpPr txBox="1">
            <a:spLocks noChangeArrowheads="1"/>
          </p:cNvSpPr>
          <p:nvPr/>
        </p:nvSpPr>
        <p:spPr bwMode="auto">
          <a:xfrm>
            <a:off x="3071813" y="6072188"/>
            <a:ext cx="37861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u-RU" altLang="ru-RU" sz="1600">
                <a:solidFill>
                  <a:srgbClr val="000000"/>
                </a:solidFill>
              </a:rPr>
              <a:t>2014-2015 уч. год</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P spid="615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Прямоугольник 2"/>
          <p:cNvSpPr>
            <a:spLocks noChangeArrowheads="1"/>
          </p:cNvSpPr>
          <p:nvPr/>
        </p:nvSpPr>
        <p:spPr bwMode="auto">
          <a:xfrm>
            <a:off x="0" y="1844675"/>
            <a:ext cx="914400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50000"/>
              </a:lnSpc>
            </a:pPr>
            <a:r>
              <a:rPr lang="ru-RU" altLang="ru-RU">
                <a:latin typeface="Times New Roman" pitchFamily="18" charset="0"/>
                <a:cs typeface="Times New Roman" pitchFamily="18" charset="0"/>
              </a:rPr>
              <a:t>С точки зрения математики Всемирный потоп это миф, поскольку высота воды может быть только 2,5 см.</a:t>
            </a:r>
          </a:p>
          <a:p>
            <a:pPr algn="just" eaLnBrk="1" hangingPunct="1">
              <a:lnSpc>
                <a:spcPct val="150000"/>
              </a:lnSpc>
            </a:pPr>
            <a:r>
              <a:rPr lang="ru-RU" altLang="ru-RU">
                <a:latin typeface="Times New Roman" pitchFamily="18" charset="0"/>
                <a:cs typeface="Times New Roman" pitchFamily="18" charset="0"/>
              </a:rPr>
              <a:t>Сделанный нами расчет показывает, какова могла бы быть высота воды при потопе, если бы такое бедствие действительно произошло, то толщина слоя составила бы 2,5 см. Отсюда до вершины величайшей горы Эвереста, возвышающейся на 9 км, еще очень далеко. Высота потопа преувеличена библейским сказанием практически в 360 000 раз!</a:t>
            </a:r>
          </a:p>
          <a:p>
            <a:pPr algn="just" eaLnBrk="1" hangingPunct="1">
              <a:lnSpc>
                <a:spcPct val="150000"/>
              </a:lnSpc>
            </a:pPr>
            <a:r>
              <a:rPr lang="ru-RU" altLang="ru-RU">
                <a:latin typeface="Times New Roman" pitchFamily="18" charset="0"/>
                <a:cs typeface="Times New Roman" pitchFamily="18" charset="0"/>
              </a:rPr>
              <a:t>Итак, если бы всемирный дождевой «потоп» даже состоялся, то это был бы вовсе не потоп, а самый слабый дождик, потому что за 40 суток непрерывного падения он дал бы осадков всего 25 мм.  Мелкий осенний дождь, идущий сутки, дает воды в 20 раз больше.</a:t>
            </a:r>
          </a:p>
        </p:txBody>
      </p:sp>
      <p:sp>
        <p:nvSpPr>
          <p:cNvPr id="19459" name="TextBox 4"/>
          <p:cNvSpPr txBox="1">
            <a:spLocks noChangeArrowheads="1"/>
          </p:cNvSpPr>
          <p:nvPr/>
        </p:nvSpPr>
        <p:spPr bwMode="auto">
          <a:xfrm>
            <a:off x="1908175" y="549275"/>
            <a:ext cx="5184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u-RU" altLang="ru-RU" sz="3600" b="1">
                <a:solidFill>
                  <a:srgbClr val="FF0000"/>
                </a:solidFill>
              </a:rPr>
              <a:t>ВЫВОД:</a:t>
            </a:r>
          </a:p>
        </p:txBody>
      </p:sp>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ъект 1"/>
          <p:cNvSpPr>
            <a:spLocks noGrp="1"/>
          </p:cNvSpPr>
          <p:nvPr>
            <p:ph idx="1"/>
          </p:nvPr>
        </p:nvSpPr>
        <p:spPr>
          <a:xfrm>
            <a:off x="107950" y="1484313"/>
            <a:ext cx="8928100" cy="4897437"/>
          </a:xfrm>
        </p:spPr>
        <p:txBody>
          <a:bodyPr/>
          <a:lstStyle/>
          <a:p>
            <a:pPr marL="0" indent="0" algn="just">
              <a:lnSpc>
                <a:spcPct val="150000"/>
              </a:lnSpc>
              <a:spcAft>
                <a:spcPts val="1000"/>
              </a:spcAft>
              <a:buFont typeface="Symbol" pitchFamily="18" charset="2"/>
              <a:buNone/>
            </a:pPr>
            <a:r>
              <a:rPr lang="ru-RU" altLang="ru-RU" sz="1600" smtClean="0">
                <a:solidFill>
                  <a:schemeClr val="tx1"/>
                </a:solidFill>
                <a:latin typeface="Times New Roman" pitchFamily="18" charset="0"/>
                <a:cs typeface="Times New Roman" pitchFamily="18" charset="0"/>
              </a:rPr>
              <a:t>1. Определим длину, ширину и площадь пола 1 этажа. </a:t>
            </a:r>
          </a:p>
          <a:p>
            <a:pPr marL="0" indent="0">
              <a:lnSpc>
                <a:spcPct val="150000"/>
              </a:lnSpc>
              <a:buFont typeface="Symbol" pitchFamily="18" charset="2"/>
              <a:buNone/>
            </a:pPr>
            <a:r>
              <a:rPr lang="ru-RU" altLang="ru-RU" sz="1600" smtClean="0">
                <a:solidFill>
                  <a:schemeClr val="tx1"/>
                </a:solidFill>
                <a:latin typeface="Times New Roman" pitchFamily="18" charset="0"/>
                <a:cs typeface="Times New Roman" pitchFamily="18" charset="0"/>
              </a:rPr>
              <a:t>По библейскому сказанию в ковчеге было три этажа. </a:t>
            </a:r>
          </a:p>
          <a:p>
            <a:pPr marL="0" indent="0">
              <a:lnSpc>
                <a:spcPct val="150000"/>
              </a:lnSpc>
              <a:buFont typeface="Symbol" pitchFamily="18" charset="2"/>
              <a:buNone/>
            </a:pPr>
            <a:r>
              <a:rPr lang="ru-RU" altLang="ru-RU" sz="1600" smtClean="0">
                <a:solidFill>
                  <a:schemeClr val="tx1"/>
                </a:solidFill>
                <a:latin typeface="Times New Roman" pitchFamily="18" charset="0"/>
                <a:cs typeface="Times New Roman" pitchFamily="18" charset="0"/>
              </a:rPr>
              <a:t>Размер каждого этажа  — 300 локтей в длину и 50 локтей в ширину. </a:t>
            </a:r>
          </a:p>
          <a:p>
            <a:pPr marL="0" indent="0">
              <a:lnSpc>
                <a:spcPct val="150000"/>
              </a:lnSpc>
              <a:buFont typeface="Symbol" pitchFamily="18" charset="2"/>
              <a:buNone/>
            </a:pPr>
            <a:r>
              <a:rPr lang="ru-RU" altLang="ru-RU" sz="1600" smtClean="0">
                <a:solidFill>
                  <a:schemeClr val="tx1"/>
                </a:solidFill>
                <a:latin typeface="Times New Roman" pitchFamily="18" charset="0"/>
                <a:cs typeface="Times New Roman" pitchFamily="18" charset="0"/>
              </a:rPr>
              <a:t>У древних народов западной Азии единицей меры был «локоть».</a:t>
            </a:r>
          </a:p>
          <a:p>
            <a:pPr marL="0" indent="0">
              <a:lnSpc>
                <a:spcPct val="150000"/>
              </a:lnSpc>
              <a:buFont typeface="Symbol" pitchFamily="18" charset="2"/>
              <a:buNone/>
            </a:pPr>
            <a:r>
              <a:rPr lang="ru-RU" altLang="ru-RU" sz="1600" b="1" smtClean="0">
                <a:solidFill>
                  <a:schemeClr val="tx1"/>
                </a:solidFill>
                <a:latin typeface="Times New Roman" pitchFamily="18" charset="0"/>
                <a:cs typeface="Times New Roman" pitchFamily="18" charset="0"/>
              </a:rPr>
              <a:t>«Локоть» = 45 см = 0,45 м.</a:t>
            </a:r>
            <a:endParaRPr lang="ru-RU" altLang="ru-RU" sz="1600" smtClean="0">
              <a:solidFill>
                <a:schemeClr val="tx1"/>
              </a:solidFill>
              <a:latin typeface="Times New Roman" pitchFamily="18" charset="0"/>
              <a:cs typeface="Times New Roman" pitchFamily="18" charset="0"/>
            </a:endParaRPr>
          </a:p>
          <a:p>
            <a:pPr marL="0" indent="0">
              <a:lnSpc>
                <a:spcPct val="150000"/>
              </a:lnSpc>
              <a:buFont typeface="Symbol" pitchFamily="18" charset="2"/>
              <a:buNone/>
            </a:pPr>
            <a:r>
              <a:rPr lang="ru-RU" altLang="ru-RU" sz="1600" smtClean="0">
                <a:solidFill>
                  <a:schemeClr val="tx1"/>
                </a:solidFill>
                <a:latin typeface="Times New Roman" pitchFamily="18" charset="0"/>
                <a:cs typeface="Times New Roman" pitchFamily="18" charset="0"/>
              </a:rPr>
              <a:t>2. Значит, в мерах нашего времени величина каждого этажа в ковчеге была такова:</a:t>
            </a:r>
          </a:p>
          <a:p>
            <a:pPr marL="0" indent="0" algn="just">
              <a:lnSpc>
                <a:spcPct val="150000"/>
              </a:lnSpc>
              <a:buFont typeface="Symbol" pitchFamily="18" charset="2"/>
              <a:buNone/>
            </a:pPr>
            <a:r>
              <a:rPr lang="ru-RU" altLang="ru-RU" sz="1600" b="1" smtClean="0">
                <a:solidFill>
                  <a:schemeClr val="tx1"/>
                </a:solidFill>
                <a:latin typeface="Times New Roman" pitchFamily="18" charset="0"/>
                <a:cs typeface="Times New Roman" pitchFamily="18" charset="0"/>
              </a:rPr>
              <a:t>Длина: </a:t>
            </a:r>
            <a:r>
              <a:rPr lang="ru-RU" altLang="ru-RU" sz="1600" smtClean="0">
                <a:solidFill>
                  <a:schemeClr val="tx1"/>
                </a:solidFill>
                <a:latin typeface="Times New Roman" pitchFamily="18" charset="0"/>
                <a:cs typeface="Times New Roman" pitchFamily="18" charset="0"/>
              </a:rPr>
              <a:t>300 х 0,45 = 135 м</a:t>
            </a:r>
          </a:p>
          <a:p>
            <a:pPr marL="0" indent="0" algn="just">
              <a:lnSpc>
                <a:spcPct val="150000"/>
              </a:lnSpc>
              <a:buFont typeface="Symbol" pitchFamily="18" charset="2"/>
              <a:buNone/>
            </a:pPr>
            <a:r>
              <a:rPr lang="ru-RU" altLang="ru-RU" sz="1600" b="1" smtClean="0">
                <a:solidFill>
                  <a:schemeClr val="tx1"/>
                </a:solidFill>
                <a:latin typeface="Times New Roman" pitchFamily="18" charset="0"/>
                <a:cs typeface="Times New Roman" pitchFamily="18" charset="0"/>
              </a:rPr>
              <a:t>Ширина: </a:t>
            </a:r>
            <a:r>
              <a:rPr lang="ru-RU" altLang="ru-RU" sz="1600" smtClean="0">
                <a:solidFill>
                  <a:schemeClr val="tx1"/>
                </a:solidFill>
                <a:latin typeface="Times New Roman" pitchFamily="18" charset="0"/>
                <a:cs typeface="Times New Roman" pitchFamily="18" charset="0"/>
              </a:rPr>
              <a:t>50 х 0,45 = 22,5 м</a:t>
            </a:r>
          </a:p>
          <a:p>
            <a:pPr marL="0" indent="0" algn="just">
              <a:lnSpc>
                <a:spcPct val="150000"/>
              </a:lnSpc>
              <a:buFont typeface="Symbol" pitchFamily="18" charset="2"/>
              <a:buNone/>
            </a:pPr>
            <a:r>
              <a:rPr lang="ru-RU" altLang="ru-RU" sz="1600" b="1" smtClean="0">
                <a:solidFill>
                  <a:schemeClr val="tx1"/>
                </a:solidFill>
                <a:latin typeface="Times New Roman" pitchFamily="18" charset="0"/>
                <a:cs typeface="Times New Roman" pitchFamily="18" charset="0"/>
              </a:rPr>
              <a:t>Площадь пола: </a:t>
            </a:r>
            <a:r>
              <a:rPr lang="en-US" altLang="ru-RU" sz="1600" b="1" smtClean="0">
                <a:solidFill>
                  <a:schemeClr val="tx1"/>
                </a:solidFill>
                <a:latin typeface="Times New Roman" pitchFamily="18" charset="0"/>
                <a:cs typeface="Times New Roman" pitchFamily="18" charset="0"/>
              </a:rPr>
              <a:t>S</a:t>
            </a:r>
            <a:r>
              <a:rPr lang="ru-RU" altLang="ru-RU" sz="1600" b="1" smtClean="0">
                <a:solidFill>
                  <a:schemeClr val="tx1"/>
                </a:solidFill>
                <a:latin typeface="Times New Roman" pitchFamily="18" charset="0"/>
                <a:cs typeface="Times New Roman" pitchFamily="18" charset="0"/>
              </a:rPr>
              <a:t> = </a:t>
            </a:r>
            <a:r>
              <a:rPr lang="en-US" altLang="ru-RU" sz="1600" b="1" smtClean="0">
                <a:solidFill>
                  <a:schemeClr val="tx1"/>
                </a:solidFill>
                <a:latin typeface="Times New Roman" pitchFamily="18" charset="0"/>
                <a:cs typeface="Times New Roman" pitchFamily="18" charset="0"/>
              </a:rPr>
              <a:t>a x b</a:t>
            </a:r>
            <a:r>
              <a:rPr lang="ru-RU" altLang="ru-RU" sz="1600" b="1" smtClean="0">
                <a:solidFill>
                  <a:schemeClr val="tx1"/>
                </a:solidFill>
                <a:latin typeface="Times New Roman" pitchFamily="18" charset="0"/>
                <a:cs typeface="Times New Roman" pitchFamily="18" charset="0"/>
              </a:rPr>
              <a:t> , </a:t>
            </a:r>
            <a:r>
              <a:rPr lang="ru-RU" altLang="ru-RU" sz="1600" smtClean="0">
                <a:solidFill>
                  <a:schemeClr val="tx1"/>
                </a:solidFill>
                <a:latin typeface="Times New Roman" pitchFamily="18" charset="0"/>
                <a:cs typeface="Times New Roman" pitchFamily="18" charset="0"/>
              </a:rPr>
              <a:t>135 х 22,5 =3040 м</a:t>
            </a:r>
            <a:r>
              <a:rPr lang="ru-RU" altLang="ru-RU" sz="1600" baseline="30000" smtClean="0">
                <a:solidFill>
                  <a:schemeClr val="tx1"/>
                </a:solidFill>
                <a:latin typeface="Times New Roman" pitchFamily="18" charset="0"/>
                <a:cs typeface="Times New Roman" pitchFamily="18" charset="0"/>
              </a:rPr>
              <a:t>2</a:t>
            </a:r>
            <a:endParaRPr lang="ru-RU" altLang="ru-RU" sz="1600" smtClean="0">
              <a:solidFill>
                <a:schemeClr val="tx1"/>
              </a:solidFill>
              <a:latin typeface="Times New Roman" pitchFamily="18" charset="0"/>
              <a:cs typeface="Times New Roman" pitchFamily="18" charset="0"/>
            </a:endParaRPr>
          </a:p>
          <a:p>
            <a:pPr marL="0" indent="0" algn="just">
              <a:lnSpc>
                <a:spcPct val="150000"/>
              </a:lnSpc>
              <a:spcAft>
                <a:spcPts val="1000"/>
              </a:spcAft>
              <a:buFont typeface="Symbol" pitchFamily="18" charset="2"/>
              <a:buNone/>
            </a:pPr>
            <a:r>
              <a:rPr lang="ru-RU" altLang="ru-RU" sz="1600" smtClean="0">
                <a:solidFill>
                  <a:schemeClr val="tx1"/>
                </a:solidFill>
                <a:latin typeface="Times New Roman" pitchFamily="18" charset="0"/>
                <a:cs typeface="Times New Roman" pitchFamily="18" charset="0"/>
              </a:rPr>
              <a:t>3.Тогда, общая «жилплощадь» всех трех этажей Ноева ковчега:  3040 х 3 = 9120 м</a:t>
            </a:r>
            <a:r>
              <a:rPr lang="ru-RU" altLang="ru-RU" sz="1600" baseline="30000" smtClean="0">
                <a:solidFill>
                  <a:schemeClr val="tx1"/>
                </a:solidFill>
                <a:latin typeface="Times New Roman" pitchFamily="18" charset="0"/>
                <a:cs typeface="Times New Roman" pitchFamily="18" charset="0"/>
              </a:rPr>
              <a:t>2</a:t>
            </a:r>
            <a:endParaRPr lang="ru-RU" altLang="ru-RU" sz="1600" smtClean="0">
              <a:solidFill>
                <a:schemeClr val="tx1"/>
              </a:solidFill>
              <a:latin typeface="Times New Roman" pitchFamily="18" charset="0"/>
              <a:cs typeface="Times New Roman" pitchFamily="18" charset="0"/>
            </a:endParaRPr>
          </a:p>
          <a:p>
            <a:pPr marL="0" indent="0"/>
            <a:endParaRPr lang="ru-RU" altLang="ru-RU" sz="1600" smtClean="0">
              <a:solidFill>
                <a:schemeClr val="tx1"/>
              </a:solidFill>
              <a:latin typeface="Times New Roman" pitchFamily="18" charset="0"/>
              <a:cs typeface="Times New Roman" pitchFamily="18" charset="0"/>
            </a:endParaRPr>
          </a:p>
        </p:txBody>
      </p:sp>
      <p:sp>
        <p:nvSpPr>
          <p:cNvPr id="20483" name="Заголовок 2"/>
          <p:cNvSpPr>
            <a:spLocks noGrp="1"/>
          </p:cNvSpPr>
          <p:nvPr>
            <p:ph type="title"/>
          </p:nvPr>
        </p:nvSpPr>
        <p:spPr>
          <a:xfrm>
            <a:off x="395288" y="404813"/>
            <a:ext cx="8229600" cy="1008062"/>
          </a:xfrm>
        </p:spPr>
        <p:txBody>
          <a:bodyPr/>
          <a:lstStyle/>
          <a:p>
            <a:pPr marL="273050" indent="-273050">
              <a:lnSpc>
                <a:spcPct val="150000"/>
              </a:lnSpc>
              <a:spcBef>
                <a:spcPct val="20000"/>
              </a:spcBef>
            </a:pPr>
            <a:r>
              <a:rPr lang="ru-RU" altLang="ru-RU" sz="2000" b="1" smtClean="0"/>
              <a:t/>
            </a:r>
            <a:br>
              <a:rPr lang="ru-RU" altLang="ru-RU" sz="2000" b="1" smtClean="0"/>
            </a:br>
            <a:r>
              <a:rPr lang="ru-RU" altLang="ru-RU" sz="2000" b="1" smtClean="0"/>
              <a:t>Исследование 2.</a:t>
            </a:r>
            <a:br>
              <a:rPr lang="ru-RU" altLang="ru-RU" sz="2000" b="1" smtClean="0"/>
            </a:br>
            <a:r>
              <a:rPr lang="ru-RU" altLang="ru-RU" sz="2000" b="1" smtClean="0">
                <a:solidFill>
                  <a:schemeClr val="bg1"/>
                </a:solidFill>
                <a:latin typeface="Times New Roman" pitchFamily="18" charset="0"/>
                <a:cs typeface="Times New Roman" pitchFamily="18" charset="0"/>
              </a:rPr>
              <a:t>Какую «жилую площадь» занимал Ноев ковчег?</a:t>
            </a:r>
            <a:br>
              <a:rPr lang="ru-RU" altLang="ru-RU" sz="2000" b="1" smtClean="0">
                <a:solidFill>
                  <a:schemeClr val="bg1"/>
                </a:solidFill>
                <a:latin typeface="Times New Roman" pitchFamily="18" charset="0"/>
                <a:cs typeface="Times New Roman" pitchFamily="18" charset="0"/>
              </a:rPr>
            </a:br>
            <a:r>
              <a:rPr lang="ru-RU" altLang="ru-RU" sz="2000" b="1" smtClean="0">
                <a:solidFill>
                  <a:schemeClr val="bg1"/>
                </a:solidFill>
              </a:rPr>
              <a:t/>
            </a:r>
            <a:br>
              <a:rPr lang="ru-RU" altLang="ru-RU" sz="2000" b="1" smtClean="0">
                <a:solidFill>
                  <a:schemeClr val="bg1"/>
                </a:solidFill>
              </a:rPr>
            </a:br>
            <a:endParaRPr lang="ru-RU" altLang="ru-RU" sz="2000" b="1" smtClean="0">
              <a:solidFill>
                <a:schemeClr val="bg1"/>
              </a:solidFill>
            </a:endParaRPr>
          </a:p>
        </p:txBody>
      </p:sp>
      <p:pic>
        <p:nvPicPr>
          <p:cNvPr id="2048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1125538"/>
            <a:ext cx="2682875"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ъект 1"/>
          <p:cNvSpPr>
            <a:spLocks noGrp="1"/>
          </p:cNvSpPr>
          <p:nvPr>
            <p:ph idx="1"/>
          </p:nvPr>
        </p:nvSpPr>
        <p:spPr>
          <a:xfrm>
            <a:off x="0" y="1052513"/>
            <a:ext cx="9144000" cy="5805487"/>
          </a:xfrm>
        </p:spPr>
        <p:txBody>
          <a:bodyPr/>
          <a:lstStyle/>
          <a:p>
            <a:pPr indent="269875">
              <a:lnSpc>
                <a:spcPct val="150000"/>
              </a:lnSpc>
            </a:pPr>
            <a:r>
              <a:rPr lang="ru-RU" altLang="ru-RU" sz="1800" smtClean="0">
                <a:latin typeface="Times New Roman" pitchFamily="18" charset="0"/>
                <a:cs typeface="Times New Roman" pitchFamily="18" charset="0"/>
              </a:rPr>
              <a:t>Достаточно ли такой площади, </a:t>
            </a:r>
            <a:r>
              <a:rPr lang="ru-RU" altLang="ru-RU" sz="1800" b="1" smtClean="0">
                <a:latin typeface="Times New Roman" pitchFamily="18" charset="0"/>
                <a:cs typeface="Times New Roman" pitchFamily="18" charset="0"/>
              </a:rPr>
              <a:t>9120 м</a:t>
            </a:r>
            <a:r>
              <a:rPr lang="ru-RU" altLang="ru-RU" sz="1800" b="1" baseline="30000" smtClean="0">
                <a:latin typeface="Times New Roman" pitchFamily="18" charset="0"/>
                <a:cs typeface="Times New Roman" pitchFamily="18" charset="0"/>
              </a:rPr>
              <a:t>2</a:t>
            </a:r>
            <a:r>
              <a:rPr lang="ru-RU" altLang="ru-RU" sz="1800" smtClean="0">
                <a:latin typeface="Times New Roman" pitchFamily="18" charset="0"/>
                <a:cs typeface="Times New Roman" pitchFamily="18" charset="0"/>
              </a:rPr>
              <a:t>,  для размещения хотя бы только всех видов млекопитающих животных земного шара? </a:t>
            </a:r>
          </a:p>
          <a:p>
            <a:pPr indent="269875" algn="just">
              <a:lnSpc>
                <a:spcPct val="150000"/>
              </a:lnSpc>
              <a:buFont typeface="Symbol" pitchFamily="18" charset="2"/>
              <a:buNone/>
            </a:pPr>
            <a:r>
              <a:rPr lang="ru-RU" altLang="ru-RU" sz="1800" smtClean="0">
                <a:latin typeface="Times New Roman" pitchFamily="18" charset="0"/>
                <a:cs typeface="Times New Roman" pitchFamily="18" charset="0"/>
              </a:rPr>
              <a:t>Число различных видов наземных млекопитающих равно около 3500. Ною приходилось отводить место не только для самого животного, но и для запаса корма для него на 150 суток, пока длился потоп. А хищное животное требовало места и для себя и для тех животных, которыми оно питалось, и еще для корма этих животных. В ковчеге же приходилось в среднем на каждую пару спасаемых животных всего лишь:    </a:t>
            </a:r>
            <a:r>
              <a:rPr lang="ru-RU" altLang="ru-RU" sz="1800" b="1" smtClean="0">
                <a:latin typeface="Times New Roman" pitchFamily="18" charset="0"/>
                <a:cs typeface="Times New Roman" pitchFamily="18" charset="0"/>
              </a:rPr>
              <a:t>9120 : 3500 = 2,6 м</a:t>
            </a:r>
            <a:r>
              <a:rPr lang="ru-RU" altLang="ru-RU" sz="1800" b="1" baseline="30000" smtClean="0">
                <a:latin typeface="Times New Roman" pitchFamily="18" charset="0"/>
                <a:cs typeface="Times New Roman" pitchFamily="18" charset="0"/>
              </a:rPr>
              <a:t>2</a:t>
            </a:r>
            <a:endParaRPr lang="ru-RU" altLang="ru-RU" sz="1800" smtClean="0">
              <a:latin typeface="Times New Roman" pitchFamily="18" charset="0"/>
              <a:cs typeface="Times New Roman" pitchFamily="18" charset="0"/>
            </a:endParaRPr>
          </a:p>
          <a:p>
            <a:pPr indent="269875" algn="just">
              <a:lnSpc>
                <a:spcPct val="150000"/>
              </a:lnSpc>
              <a:buFont typeface="Symbol" pitchFamily="18" charset="2"/>
              <a:buNone/>
            </a:pPr>
            <a:r>
              <a:rPr lang="ru-RU" altLang="ru-RU" sz="1800" smtClean="0">
                <a:latin typeface="Times New Roman" pitchFamily="18" charset="0"/>
                <a:cs typeface="Times New Roman" pitchFamily="18" charset="0"/>
              </a:rPr>
              <a:t>Такая «жилая норма» явно не достаточна, особенно если принять в расчет, что некоторую площадь занимала также многочисленная семья Ноя и что, кроме того, необходимо было оставить проход между клетками.</a:t>
            </a:r>
          </a:p>
          <a:p>
            <a:pPr indent="269875"/>
            <a:endParaRPr lang="ru-RU" altLang="ru-RU" sz="1800" smtClean="0"/>
          </a:p>
        </p:txBody>
      </p:sp>
      <p:sp>
        <p:nvSpPr>
          <p:cNvPr id="21507" name="Заголовок 2"/>
          <p:cNvSpPr>
            <a:spLocks noGrp="1"/>
          </p:cNvSpPr>
          <p:nvPr>
            <p:ph type="title"/>
          </p:nvPr>
        </p:nvSpPr>
        <p:spPr>
          <a:xfrm>
            <a:off x="457200" y="338138"/>
            <a:ext cx="8229600" cy="642937"/>
          </a:xfrm>
        </p:spPr>
        <p:txBody>
          <a:bodyPr/>
          <a:lstStyle/>
          <a:p>
            <a:r>
              <a:rPr lang="ru-RU" altLang="ru-RU" sz="3600" b="1" smtClean="0">
                <a:solidFill>
                  <a:srgbClr val="FF0000"/>
                </a:solidFill>
              </a:rPr>
              <a:t>ВЫВОД:</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школа док\картинки\alt_15091_13bi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7188" y="214313"/>
            <a:ext cx="8229600" cy="2903537"/>
          </a:xfrm>
          <a:noFill/>
        </p:spPr>
      </p:pic>
      <p:pic>
        <p:nvPicPr>
          <p:cNvPr id="22531" name="Picture 4" descr="http://im3-tub.yandex.net/i?id=63778427&amp;tov=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68830">
            <a:off x="576263" y="3290888"/>
            <a:ext cx="2786062"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D:\школа док\картинки\iCAWL6TU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4938">
            <a:off x="5264150" y="3538538"/>
            <a:ext cx="328612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D:\школа док\картинки\iCATUCU9V.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908887">
            <a:off x="3494088" y="3090863"/>
            <a:ext cx="18351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7"/>
          <p:cNvSpPr txBox="1">
            <a:spLocks noChangeArrowheads="1"/>
          </p:cNvSpPr>
          <p:nvPr/>
        </p:nvSpPr>
        <p:spPr bwMode="auto">
          <a:xfrm>
            <a:off x="6572250" y="500063"/>
            <a:ext cx="1428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u-RU" altLang="ru-RU" sz="2000" b="1">
                <a:solidFill>
                  <a:schemeClr val="bg1"/>
                </a:solidFill>
              </a:rPr>
              <a:t>3500</a:t>
            </a:r>
          </a:p>
        </p:txBody>
      </p:sp>
      <p:sp>
        <p:nvSpPr>
          <p:cNvPr id="22535" name="TextBox 8"/>
          <p:cNvSpPr txBox="1">
            <a:spLocks noChangeArrowheads="1"/>
          </p:cNvSpPr>
          <p:nvPr/>
        </p:nvSpPr>
        <p:spPr bwMode="auto">
          <a:xfrm>
            <a:off x="214313" y="5786438"/>
            <a:ext cx="1357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u-RU" altLang="ru-RU" sz="2000" b="1">
                <a:solidFill>
                  <a:schemeClr val="bg1"/>
                </a:solidFill>
              </a:rPr>
              <a:t>13 000</a:t>
            </a:r>
          </a:p>
        </p:txBody>
      </p:sp>
      <p:sp>
        <p:nvSpPr>
          <p:cNvPr id="22536" name="TextBox 9"/>
          <p:cNvSpPr txBox="1">
            <a:spLocks noChangeArrowheads="1"/>
          </p:cNvSpPr>
          <p:nvPr/>
        </p:nvSpPr>
        <p:spPr bwMode="auto">
          <a:xfrm>
            <a:off x="3071813" y="3214688"/>
            <a:ext cx="1285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u-RU" altLang="ru-RU" sz="2000" b="1">
                <a:solidFill>
                  <a:schemeClr val="bg1"/>
                </a:solidFill>
              </a:rPr>
              <a:t>360 000</a:t>
            </a:r>
          </a:p>
        </p:txBody>
      </p:sp>
      <p:sp>
        <p:nvSpPr>
          <p:cNvPr id="22537" name="TextBox 11"/>
          <p:cNvSpPr txBox="1">
            <a:spLocks noChangeArrowheads="1"/>
          </p:cNvSpPr>
          <p:nvPr/>
        </p:nvSpPr>
        <p:spPr bwMode="auto">
          <a:xfrm>
            <a:off x="7715250" y="3571875"/>
            <a:ext cx="1214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u-RU" altLang="ru-RU" sz="2000" b="1">
                <a:solidFill>
                  <a:schemeClr val="bg1"/>
                </a:solidFill>
              </a:rPr>
              <a:t>3 500</a:t>
            </a:r>
          </a:p>
        </p:txBody>
      </p:sp>
      <p:pic>
        <p:nvPicPr>
          <p:cNvPr id="22538" name="Picture 7" descr="D:\школа док\картинки\iCA4DVKX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938" y="5286375"/>
            <a:ext cx="2300287"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Box 13"/>
          <p:cNvSpPr txBox="1">
            <a:spLocks noChangeArrowheads="1"/>
          </p:cNvSpPr>
          <p:nvPr/>
        </p:nvSpPr>
        <p:spPr bwMode="auto">
          <a:xfrm>
            <a:off x="5429250" y="6357938"/>
            <a:ext cx="1214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u-RU" altLang="ru-RU" sz="2000" b="1">
                <a:solidFill>
                  <a:schemeClr val="bg1"/>
                </a:solidFill>
              </a:rPr>
              <a:t>16 000</a:t>
            </a: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2"/>
          <p:cNvSpPr>
            <a:spLocks noGrp="1"/>
          </p:cNvSpPr>
          <p:nvPr>
            <p:ph type="title"/>
          </p:nvPr>
        </p:nvSpPr>
        <p:spPr>
          <a:xfrm>
            <a:off x="457200" y="338138"/>
            <a:ext cx="8229600" cy="930275"/>
          </a:xfrm>
        </p:spPr>
        <p:txBody>
          <a:bodyPr/>
          <a:lstStyle/>
          <a:p>
            <a:r>
              <a:rPr lang="ru-RU" altLang="ru-RU" sz="3600" b="1" smtClean="0">
                <a:solidFill>
                  <a:srgbClr val="FF0000"/>
                </a:solidFill>
              </a:rPr>
              <a:t>Другие виды наземных животных</a:t>
            </a:r>
          </a:p>
        </p:txBody>
      </p:sp>
      <p:graphicFrame>
        <p:nvGraphicFramePr>
          <p:cNvPr id="2" name="Объект 5"/>
          <p:cNvGraphicFramePr>
            <a:graphicFrameLocks noGrp="1"/>
          </p:cNvGraphicFramePr>
          <p:nvPr>
            <p:ph idx="1"/>
          </p:nvPr>
        </p:nvGraphicFramePr>
        <p:xfrm>
          <a:off x="755650" y="2060575"/>
          <a:ext cx="7408863" cy="38893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ъект 1"/>
          <p:cNvSpPr>
            <a:spLocks noGrp="1"/>
          </p:cNvSpPr>
          <p:nvPr>
            <p:ph idx="1"/>
          </p:nvPr>
        </p:nvSpPr>
        <p:spPr>
          <a:xfrm>
            <a:off x="179388" y="981075"/>
            <a:ext cx="8856662" cy="5876925"/>
          </a:xfrm>
        </p:spPr>
        <p:txBody>
          <a:bodyPr/>
          <a:lstStyle/>
          <a:p>
            <a:pPr marL="0" indent="0" algn="just">
              <a:buFont typeface="Symbol" pitchFamily="18" charset="2"/>
              <a:buNone/>
            </a:pPr>
            <a:r>
              <a:rPr lang="ru-RU" altLang="ru-RU" smtClean="0">
                <a:latin typeface="Times New Roman" pitchFamily="18" charset="0"/>
                <a:cs typeface="Times New Roman" pitchFamily="18" charset="0"/>
              </a:rPr>
              <a:t>Изучая Сказание о потопе, мне стало интересно мнение моих сверстников о Потопе и о существовании Ноева Ковчега. Я провела опрос среди учащихся 5-8 классов.</a:t>
            </a:r>
          </a:p>
          <a:p>
            <a:pPr marL="0" indent="0" algn="just">
              <a:buFont typeface="Symbol" pitchFamily="18" charset="2"/>
              <a:buNone/>
            </a:pPr>
            <a:r>
              <a:rPr lang="ru-RU" altLang="ru-RU" smtClean="0">
                <a:latin typeface="Times New Roman" pitchFamily="18" charset="0"/>
                <a:cs typeface="Times New Roman" pitchFamily="18" charset="0"/>
              </a:rPr>
              <a:t>В анкетировании приняло участие – 19 человек. Результаты анкетирования представлены мною в следующей диаграмме.</a:t>
            </a:r>
            <a:endParaRPr lang="ru-RU" altLang="ru-RU" sz="1800" smtClean="0">
              <a:latin typeface="Calibri" pitchFamily="34" charset="0"/>
              <a:ea typeface="Calibri" pitchFamily="34" charset="0"/>
              <a:cs typeface="Times New Roman" pitchFamily="18" charset="0"/>
            </a:endParaRPr>
          </a:p>
          <a:p>
            <a:pPr marL="0" indent="0" algn="just">
              <a:buFont typeface="Symbol" pitchFamily="18" charset="2"/>
              <a:buNone/>
            </a:pPr>
            <a:endParaRPr lang="ru-RU" altLang="ru-RU" smtClean="0"/>
          </a:p>
        </p:txBody>
      </p:sp>
      <p:sp>
        <p:nvSpPr>
          <p:cNvPr id="24579" name="Заголовок 2"/>
          <p:cNvSpPr>
            <a:spLocks noGrp="1"/>
          </p:cNvSpPr>
          <p:nvPr>
            <p:ph type="title"/>
          </p:nvPr>
        </p:nvSpPr>
        <p:spPr>
          <a:xfrm>
            <a:off x="468313" y="549275"/>
            <a:ext cx="8229600" cy="785813"/>
          </a:xfrm>
        </p:spPr>
        <p:txBody>
          <a:bodyPr/>
          <a:lstStyle/>
          <a:p>
            <a:pPr>
              <a:lnSpc>
                <a:spcPct val="150000"/>
              </a:lnSpc>
              <a:spcAft>
                <a:spcPts val="1000"/>
              </a:spcAft>
            </a:pPr>
            <a:r>
              <a:rPr lang="ru-RU" altLang="ru-RU" sz="2800" b="1" smtClean="0">
                <a:solidFill>
                  <a:srgbClr val="FF0000"/>
                </a:solidFill>
                <a:latin typeface="Times New Roman" pitchFamily="18" charset="0"/>
                <a:cs typeface="Times New Roman" pitchFamily="18" charset="0"/>
              </a:rPr>
              <a:t>3. Социальный опрос учащихся 5-8 классов</a:t>
            </a:r>
            <a:r>
              <a:rPr lang="ru-RU" altLang="ru-RU" sz="2800" smtClean="0">
                <a:solidFill>
                  <a:srgbClr val="FF0000"/>
                </a:solidFill>
                <a:latin typeface="Calibri" pitchFamily="34" charset="0"/>
                <a:ea typeface="Calibri" pitchFamily="34" charset="0"/>
                <a:cs typeface="Times New Roman" pitchFamily="18" charset="0"/>
              </a:rPr>
              <a:t/>
            </a:r>
            <a:br>
              <a:rPr lang="ru-RU" altLang="ru-RU" sz="2800" smtClean="0">
                <a:solidFill>
                  <a:srgbClr val="FF0000"/>
                </a:solidFill>
                <a:latin typeface="Calibri" pitchFamily="34" charset="0"/>
                <a:ea typeface="Calibri" pitchFamily="34" charset="0"/>
                <a:cs typeface="Times New Roman" pitchFamily="18" charset="0"/>
              </a:rPr>
            </a:br>
            <a:endParaRPr lang="ru-RU" altLang="ru-RU" sz="2800" smtClean="0">
              <a:solidFill>
                <a:srgbClr val="FF0000"/>
              </a:solidFill>
            </a:endParaRPr>
          </a:p>
        </p:txBody>
      </p:sp>
      <p:graphicFrame>
        <p:nvGraphicFramePr>
          <p:cNvPr id="2" name="Диаграмма 3"/>
          <p:cNvGraphicFramePr>
            <a:graphicFrameLocks/>
          </p:cNvGraphicFramePr>
          <p:nvPr/>
        </p:nvGraphicFramePr>
        <p:xfrm>
          <a:off x="684213" y="3068638"/>
          <a:ext cx="7848600" cy="36734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ъект 1"/>
          <p:cNvSpPr>
            <a:spLocks noGrp="1"/>
          </p:cNvSpPr>
          <p:nvPr>
            <p:ph idx="1"/>
          </p:nvPr>
        </p:nvSpPr>
        <p:spPr>
          <a:xfrm>
            <a:off x="107950" y="1341438"/>
            <a:ext cx="8928100" cy="5111750"/>
          </a:xfrm>
        </p:spPr>
        <p:txBody>
          <a:bodyPr/>
          <a:lstStyle/>
          <a:p>
            <a:pPr marL="0" indent="265113" algn="just">
              <a:lnSpc>
                <a:spcPct val="150000"/>
              </a:lnSpc>
              <a:buFont typeface="Symbol" pitchFamily="18" charset="2"/>
              <a:buNone/>
            </a:pPr>
            <a:r>
              <a:rPr lang="ru-RU" altLang="ru-RU" smtClean="0">
                <a:latin typeface="Times New Roman" pitchFamily="18" charset="0"/>
                <a:cs typeface="Times New Roman" pitchFamily="18" charset="0"/>
              </a:rPr>
              <a:t>Исходя из анализа полученных данных, можно сказать, что учащиеся  5-8 классов ТМК ОУ «Диксонская средняя школа» считают, что Всемирный потоп мог быть на самом деле, и что можно построить Ноев ковчег  -59%  , то есть большая часть учащихся в этом абсолютно уверена.</a:t>
            </a:r>
            <a:endParaRPr lang="ru-RU" altLang="ru-RU" sz="1800" smtClean="0">
              <a:latin typeface="Calibri" pitchFamily="34" charset="0"/>
              <a:ea typeface="Calibri" pitchFamily="34" charset="0"/>
              <a:cs typeface="Times New Roman" pitchFamily="18" charset="0"/>
            </a:endParaRPr>
          </a:p>
          <a:p>
            <a:pPr marL="0" indent="265113">
              <a:lnSpc>
                <a:spcPct val="150000"/>
              </a:lnSpc>
              <a:spcAft>
                <a:spcPts val="1000"/>
              </a:spcAft>
              <a:buFont typeface="Symbol" pitchFamily="18" charset="2"/>
              <a:buNone/>
            </a:pPr>
            <a:r>
              <a:rPr lang="ru-RU" altLang="ru-RU" smtClean="0">
                <a:latin typeface="Times New Roman" pitchFamily="18" charset="0"/>
                <a:cs typeface="Times New Roman" pitchFamily="18" charset="0"/>
              </a:rPr>
              <a:t>Возможно, проделанная мною работа развеет миф о Всемирном потопе, и ребята будут его воспринимать лишь как библейское предание, не выдавая его за реальность. </a:t>
            </a:r>
            <a:r>
              <a:rPr lang="ru-RU" altLang="ru-RU" b="1" smtClean="0">
                <a:latin typeface="Times New Roman" pitchFamily="18" charset="0"/>
                <a:cs typeface="Times New Roman" pitchFamily="18" charset="0"/>
              </a:rPr>
              <a:t/>
            </a:r>
            <a:br>
              <a:rPr lang="ru-RU" altLang="ru-RU" b="1" smtClean="0">
                <a:latin typeface="Times New Roman" pitchFamily="18" charset="0"/>
                <a:cs typeface="Times New Roman" pitchFamily="18" charset="0"/>
              </a:rPr>
            </a:br>
            <a:endParaRPr lang="ru-RU" altLang="ru-RU" sz="1800" smtClean="0">
              <a:latin typeface="Calibri" pitchFamily="34" charset="0"/>
              <a:ea typeface="Calibri" pitchFamily="34" charset="0"/>
              <a:cs typeface="Calibri" pitchFamily="34" charset="0"/>
            </a:endParaRPr>
          </a:p>
          <a:p>
            <a:pPr marL="0" indent="265113" algn="just"/>
            <a:endParaRPr lang="ru-RU" altLang="ru-RU" smtClean="0"/>
          </a:p>
        </p:txBody>
      </p:sp>
      <p:sp>
        <p:nvSpPr>
          <p:cNvPr id="25603" name="Заголовок 2"/>
          <p:cNvSpPr txBox="1">
            <a:spLocks/>
          </p:cNvSpPr>
          <p:nvPr/>
        </p:nvSpPr>
        <p:spPr bwMode="auto">
          <a:xfrm>
            <a:off x="395288" y="427038"/>
            <a:ext cx="82296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ru-RU" altLang="ru-RU" sz="3600" b="1">
                <a:solidFill>
                  <a:srgbClr val="FF0000"/>
                </a:solidFill>
                <a:latin typeface="Candara" pitchFamily="34" charset="0"/>
              </a:rPr>
              <a:t>ВЫВОД:</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ъект 1"/>
          <p:cNvSpPr>
            <a:spLocks noGrp="1"/>
          </p:cNvSpPr>
          <p:nvPr>
            <p:ph idx="1"/>
          </p:nvPr>
        </p:nvSpPr>
        <p:spPr>
          <a:xfrm>
            <a:off x="107950" y="836613"/>
            <a:ext cx="9036050" cy="5289550"/>
          </a:xfrm>
        </p:spPr>
        <p:txBody>
          <a:bodyPr/>
          <a:lstStyle/>
          <a:p>
            <a:pPr marL="0" indent="0" algn="just">
              <a:lnSpc>
                <a:spcPct val="150000"/>
              </a:lnSpc>
              <a:buFont typeface="Symbol" pitchFamily="18" charset="2"/>
              <a:buNone/>
            </a:pPr>
            <a:r>
              <a:rPr lang="ru-RU" altLang="ru-RU" sz="2000" smtClean="0">
                <a:latin typeface="Times New Roman" pitchFamily="18" charset="0"/>
                <a:cs typeface="Times New Roman" pitchFamily="18" charset="0"/>
              </a:rPr>
              <a:t>       Так с помощью математических  вычислений мы прикоснулись к тайне истории, ещё раз убедившись во всесторонней эффективности математики.</a:t>
            </a:r>
            <a:endParaRPr lang="ru-RU" altLang="ru-RU" sz="2000" smtClean="0">
              <a:latin typeface="Calibri" pitchFamily="34" charset="0"/>
              <a:cs typeface="Times New Roman" pitchFamily="18" charset="0"/>
            </a:endParaRPr>
          </a:p>
          <a:p>
            <a:pPr marL="0" indent="0" algn="just">
              <a:lnSpc>
                <a:spcPct val="150000"/>
              </a:lnSpc>
              <a:buFont typeface="Symbol" pitchFamily="18" charset="2"/>
              <a:buNone/>
            </a:pPr>
            <a:r>
              <a:rPr lang="ru-RU" altLang="ru-RU" sz="2000" smtClean="0">
                <a:latin typeface="Times New Roman" pitchFamily="18" charset="0"/>
                <a:cs typeface="Times New Roman" pitchFamily="18" charset="0"/>
              </a:rPr>
              <a:t>       В своей исследовательской работе я  доказала, что  библейское сказание о всемирном потопе не соответствует  простым математическим расчетам.</a:t>
            </a:r>
            <a:endParaRPr lang="ru-RU" altLang="ru-RU" sz="2000" smtClean="0">
              <a:latin typeface="Calibri" pitchFamily="34" charset="0"/>
              <a:ea typeface="Calibri" pitchFamily="34" charset="0"/>
              <a:cs typeface="Times New Roman" pitchFamily="18" charset="0"/>
            </a:endParaRPr>
          </a:p>
          <a:p>
            <a:pPr marL="0" indent="0" algn="just">
              <a:lnSpc>
                <a:spcPct val="150000"/>
              </a:lnSpc>
              <a:buFont typeface="Symbol" pitchFamily="18" charset="2"/>
              <a:buNone/>
            </a:pPr>
            <a:r>
              <a:rPr lang="en-US" altLang="ru-RU" sz="2000" smtClean="0">
                <a:latin typeface="Times New Roman" pitchFamily="18" charset="0"/>
                <a:cs typeface="Times New Roman" pitchFamily="18" charset="0"/>
              </a:rPr>
              <a:t>      </a:t>
            </a:r>
            <a:r>
              <a:rPr lang="ru-RU" altLang="ru-RU" sz="2000" smtClean="0">
                <a:latin typeface="Times New Roman" pitchFamily="18" charset="0"/>
                <a:cs typeface="Times New Roman" pitchFamily="18" charset="0"/>
              </a:rPr>
              <a:t>Возможно поводом к написанию Сказания о потопе,  стало  какое-нибудь местное наводнение; все же остальное — вымысел богатого восточного воображения.</a:t>
            </a:r>
            <a:endParaRPr lang="ru-RU" altLang="ru-RU" sz="2000" smtClean="0">
              <a:latin typeface="Calibri" pitchFamily="34" charset="0"/>
              <a:ea typeface="Calibri" pitchFamily="34" charset="0"/>
              <a:cs typeface="Calibri" pitchFamily="34" charset="0"/>
            </a:endParaRPr>
          </a:p>
          <a:p>
            <a:pPr marL="0" indent="0" algn="just">
              <a:lnSpc>
                <a:spcPct val="150000"/>
              </a:lnSpc>
              <a:buFont typeface="Symbol" pitchFamily="18" charset="2"/>
              <a:buNone/>
            </a:pPr>
            <a:r>
              <a:rPr lang="ru-RU" altLang="ru-RU" sz="2000" smtClean="0">
                <a:latin typeface="Times New Roman" pitchFamily="18" charset="0"/>
                <a:cs typeface="Times New Roman" pitchFamily="18" charset="0"/>
              </a:rPr>
              <a:t>      Кроме того, работая над проектом, я закрепила  умения и навыки  работы в текстовом редакторе WORD, Power Point, Microsoft  Excel (для составления диаграммы в ходе исследований). </a:t>
            </a:r>
            <a:endParaRPr lang="ru-RU" altLang="ru-RU" sz="2000" smtClean="0">
              <a:latin typeface="Calibri" pitchFamily="34" charset="0"/>
              <a:ea typeface="Calibri" pitchFamily="34" charset="0"/>
              <a:cs typeface="Calibri" pitchFamily="34" charset="0"/>
            </a:endParaRPr>
          </a:p>
          <a:p>
            <a:pPr marL="0" indent="0" algn="just">
              <a:lnSpc>
                <a:spcPct val="150000"/>
              </a:lnSpc>
              <a:buFont typeface="Symbol" pitchFamily="18" charset="2"/>
              <a:buNone/>
            </a:pPr>
            <a:r>
              <a:rPr lang="ru-RU" altLang="ru-RU" sz="2000" smtClean="0">
                <a:latin typeface="Times New Roman" pitchFamily="18" charset="0"/>
                <a:cs typeface="Times New Roman" pitchFamily="18" charset="0"/>
              </a:rPr>
              <a:t>      Таким образом, цели и задачи данной работы  выполнены. </a:t>
            </a:r>
            <a:endParaRPr lang="ru-RU" altLang="ru-RU" sz="2000" smtClean="0">
              <a:latin typeface="Calibri" pitchFamily="34" charset="0"/>
              <a:ea typeface="Calibri" pitchFamily="34" charset="0"/>
              <a:cs typeface="Calibri" pitchFamily="34" charset="0"/>
            </a:endParaRPr>
          </a:p>
          <a:p>
            <a:pPr marL="0" indent="0">
              <a:buFont typeface="Symbol" pitchFamily="18" charset="2"/>
              <a:buNone/>
            </a:pPr>
            <a:endParaRPr lang="ru-RU" altLang="ru-RU" sz="2000" smtClean="0"/>
          </a:p>
        </p:txBody>
      </p:sp>
      <p:sp>
        <p:nvSpPr>
          <p:cNvPr id="26627" name="Заголовок 2"/>
          <p:cNvSpPr>
            <a:spLocks noGrp="1"/>
          </p:cNvSpPr>
          <p:nvPr>
            <p:ph type="title"/>
          </p:nvPr>
        </p:nvSpPr>
        <p:spPr>
          <a:xfrm>
            <a:off x="323850" y="115888"/>
            <a:ext cx="8229600" cy="642937"/>
          </a:xfrm>
        </p:spPr>
        <p:txBody>
          <a:bodyPr/>
          <a:lstStyle/>
          <a:p>
            <a:r>
              <a:rPr lang="ru-RU" altLang="ru-RU" sz="3600" b="1" smtClean="0">
                <a:solidFill>
                  <a:srgbClr val="FF0000"/>
                </a:solidFill>
              </a:rPr>
              <a:t>Заключение</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ъект 1"/>
          <p:cNvSpPr>
            <a:spLocks noGrp="1"/>
          </p:cNvSpPr>
          <p:nvPr>
            <p:ph idx="1"/>
          </p:nvPr>
        </p:nvSpPr>
        <p:spPr>
          <a:xfrm>
            <a:off x="107950" y="1125538"/>
            <a:ext cx="8928100" cy="5183187"/>
          </a:xfrm>
        </p:spPr>
        <p:txBody>
          <a:bodyPr/>
          <a:lstStyle/>
          <a:p>
            <a:pPr marL="0" indent="0">
              <a:lnSpc>
                <a:spcPct val="150000"/>
              </a:lnSpc>
              <a:buSzPts val="1200"/>
              <a:buFont typeface="Symbol" pitchFamily="18" charset="2"/>
              <a:buNone/>
            </a:pPr>
            <a:r>
              <a:rPr lang="ru-RU" altLang="ru-RU" smtClean="0">
                <a:solidFill>
                  <a:schemeClr val="tx1"/>
                </a:solidFill>
                <a:latin typeface="Times New Roman" pitchFamily="18" charset="0"/>
                <a:cs typeface="Times New Roman" pitchFamily="18" charset="0"/>
              </a:rPr>
              <a:t>1. Перельман Я.И. «Математика и сказание о потопе», 1967г, Москва,  изд. «Наука»</a:t>
            </a:r>
            <a:endParaRPr lang="ru-RU" altLang="ru-RU" sz="1800" smtClean="0">
              <a:solidFill>
                <a:schemeClr val="tx1"/>
              </a:solidFill>
              <a:latin typeface="Calibri" pitchFamily="34" charset="0"/>
              <a:ea typeface="Calibri" pitchFamily="34" charset="0"/>
              <a:cs typeface="Times New Roman" pitchFamily="18" charset="0"/>
            </a:endParaRPr>
          </a:p>
          <a:p>
            <a:pPr marL="0" indent="0">
              <a:lnSpc>
                <a:spcPct val="150000"/>
              </a:lnSpc>
              <a:buSzPts val="1200"/>
              <a:buFont typeface="Symbol" pitchFamily="18" charset="2"/>
              <a:buNone/>
            </a:pPr>
            <a:r>
              <a:rPr lang="ru-RU" altLang="ru-RU" smtClean="0">
                <a:solidFill>
                  <a:schemeClr val="tx1"/>
                </a:solidFill>
                <a:latin typeface="Times New Roman" pitchFamily="18" charset="0"/>
                <a:cs typeface="Times New Roman" pitchFamily="18" charset="0"/>
              </a:rPr>
              <a:t>2. Перельман Я.И. Живая математика: Математические рассказы и головоломки, Ленинград - Москва: Гостехиздат, 1987г.</a:t>
            </a:r>
            <a:endParaRPr lang="ru-RU" altLang="ru-RU" sz="1800" smtClean="0">
              <a:solidFill>
                <a:schemeClr val="tx1"/>
              </a:solidFill>
              <a:latin typeface="Calibri" pitchFamily="34" charset="0"/>
              <a:ea typeface="Calibri" pitchFamily="34" charset="0"/>
              <a:cs typeface="Calibri" pitchFamily="34" charset="0"/>
            </a:endParaRPr>
          </a:p>
          <a:p>
            <a:pPr marL="0" indent="0">
              <a:lnSpc>
                <a:spcPct val="150000"/>
              </a:lnSpc>
              <a:buSzPts val="1200"/>
              <a:buFont typeface="Symbol" pitchFamily="18" charset="2"/>
              <a:buNone/>
            </a:pPr>
            <a:r>
              <a:rPr lang="ru-RU" altLang="ru-RU" smtClean="0">
                <a:solidFill>
                  <a:schemeClr val="tx1"/>
                </a:solidFill>
                <a:latin typeface="Times New Roman" pitchFamily="18" charset="0"/>
                <a:cs typeface="Times New Roman" pitchFamily="18" charset="0"/>
              </a:rPr>
              <a:t>3. Советский энциклопедический словарь</a:t>
            </a:r>
            <a:endParaRPr lang="ru-RU" altLang="ru-RU" sz="1800" smtClean="0">
              <a:solidFill>
                <a:schemeClr val="tx1"/>
              </a:solidFill>
              <a:latin typeface="Calibri" pitchFamily="34" charset="0"/>
              <a:ea typeface="Calibri" pitchFamily="34" charset="0"/>
              <a:cs typeface="Calibri" pitchFamily="34" charset="0"/>
            </a:endParaRPr>
          </a:p>
          <a:p>
            <a:pPr marL="0" indent="0">
              <a:lnSpc>
                <a:spcPct val="150000"/>
              </a:lnSpc>
              <a:spcAft>
                <a:spcPts val="1000"/>
              </a:spcAft>
              <a:buSzPts val="1200"/>
              <a:buFont typeface="Symbol" pitchFamily="18" charset="2"/>
              <a:buNone/>
            </a:pPr>
            <a:r>
              <a:rPr lang="ru-RU" altLang="ru-RU" smtClean="0">
                <a:solidFill>
                  <a:schemeClr val="tx1"/>
                </a:solidFill>
                <a:latin typeface="Times New Roman" pitchFamily="18" charset="0"/>
                <a:cs typeface="Times New Roman" pitchFamily="18" charset="0"/>
              </a:rPr>
              <a:t>4. Библия для детей.</a:t>
            </a:r>
            <a:endParaRPr lang="ru-RU" altLang="ru-RU" sz="1800" smtClean="0">
              <a:solidFill>
                <a:schemeClr val="tx1"/>
              </a:solidFill>
              <a:latin typeface="Calibri" pitchFamily="34" charset="0"/>
              <a:ea typeface="Calibri" pitchFamily="34" charset="0"/>
              <a:cs typeface="Calibri" pitchFamily="34" charset="0"/>
            </a:endParaRPr>
          </a:p>
          <a:p>
            <a:pPr marL="0" indent="0">
              <a:buFont typeface="Symbol" pitchFamily="18" charset="2"/>
              <a:buNone/>
            </a:pPr>
            <a:r>
              <a:rPr lang="ru-RU" altLang="ru-RU" u="sng" smtClean="0">
                <a:solidFill>
                  <a:schemeClr val="tx1"/>
                </a:solidFill>
                <a:latin typeface="Times New Roman" pitchFamily="18" charset="0"/>
                <a:cs typeface="Times New Roman" pitchFamily="18" charset="0"/>
                <a:hlinkClick r:id="rId2"/>
              </a:rPr>
              <a:t>5. www.grandars.ru</a:t>
            </a:r>
            <a:r>
              <a:rPr lang="ru-RU" altLang="ru-RU" smtClean="0">
                <a:solidFill>
                  <a:schemeClr val="tx1"/>
                </a:solidFill>
                <a:latin typeface="Times New Roman" pitchFamily="18" charset="0"/>
                <a:cs typeface="Times New Roman" pitchFamily="18" charset="0"/>
              </a:rPr>
              <a:t> , </a:t>
            </a:r>
            <a:r>
              <a:rPr lang="ru-RU" altLang="ru-RU" u="sng" smtClean="0">
                <a:solidFill>
                  <a:schemeClr val="tx1"/>
                </a:solidFill>
                <a:latin typeface="Times New Roman" pitchFamily="18" charset="0"/>
                <a:cs typeface="Times New Roman" pitchFamily="18" charset="0"/>
                <a:hlinkClick r:id="rId3"/>
              </a:rPr>
              <a:t>http://znanija.com/task/1722720</a:t>
            </a:r>
            <a:r>
              <a:rPr lang="ru-RU" altLang="ru-RU" smtClean="0">
                <a:solidFill>
                  <a:schemeClr val="tx1"/>
                </a:solidFill>
                <a:latin typeface="Times New Roman" pitchFamily="18" charset="0"/>
                <a:cs typeface="Times New Roman" pitchFamily="18" charset="0"/>
              </a:rPr>
              <a:t>,  </a:t>
            </a:r>
            <a:r>
              <a:rPr lang="ru-RU" altLang="ru-RU" sz="1800" u="sng" smtClean="0">
                <a:solidFill>
                  <a:schemeClr val="tx1"/>
                </a:solidFill>
                <a:latin typeface="Calibri" pitchFamily="34" charset="0"/>
                <a:ea typeface="Calibri" pitchFamily="34" charset="0"/>
                <a:cs typeface="Calibri" pitchFamily="34" charset="0"/>
                <a:hlinkClick r:id="rId4"/>
              </a:rPr>
              <a:t>www.russian</a:t>
            </a:r>
            <a:r>
              <a:rPr lang="ru-RU" altLang="ru-RU" sz="1800" b="1" u="sng" smtClean="0">
                <a:solidFill>
                  <a:schemeClr val="tx1"/>
                </a:solidFill>
                <a:latin typeface="Calibri" pitchFamily="34" charset="0"/>
                <a:ea typeface="Calibri" pitchFamily="34" charset="0"/>
                <a:cs typeface="Calibri" pitchFamily="34" charset="0"/>
                <a:hlinkClick r:id="rId4"/>
              </a:rPr>
              <a:t>bible</a:t>
            </a:r>
            <a:r>
              <a:rPr lang="ru-RU" altLang="ru-RU" sz="1800" u="sng" smtClean="0">
                <a:solidFill>
                  <a:schemeClr val="tx1"/>
                </a:solidFill>
                <a:latin typeface="Calibri" pitchFamily="34" charset="0"/>
                <a:ea typeface="Calibri" pitchFamily="34" charset="0"/>
                <a:cs typeface="Calibri" pitchFamily="34" charset="0"/>
                <a:hlinkClick r:id="rId4"/>
              </a:rPr>
              <a:t>.net/</a:t>
            </a:r>
            <a:endParaRPr lang="ru-RU" altLang="ru-RU" smtClean="0">
              <a:solidFill>
                <a:schemeClr val="tx1"/>
              </a:solidFill>
            </a:endParaRPr>
          </a:p>
        </p:txBody>
      </p:sp>
      <p:sp>
        <p:nvSpPr>
          <p:cNvPr id="27651" name="Заголовок 2"/>
          <p:cNvSpPr>
            <a:spLocks noGrp="1"/>
          </p:cNvSpPr>
          <p:nvPr>
            <p:ph type="title"/>
          </p:nvPr>
        </p:nvSpPr>
        <p:spPr>
          <a:xfrm>
            <a:off x="457200" y="338138"/>
            <a:ext cx="8229600" cy="642937"/>
          </a:xfrm>
        </p:spPr>
        <p:txBody>
          <a:bodyPr/>
          <a:lstStyle/>
          <a:p>
            <a:pPr marL="273050" indent="-273050">
              <a:lnSpc>
                <a:spcPct val="150000"/>
              </a:lnSpc>
              <a:spcBef>
                <a:spcPct val="20000"/>
              </a:spcBef>
              <a:spcAft>
                <a:spcPts val="1000"/>
              </a:spcAft>
            </a:pPr>
            <a:r>
              <a:rPr lang="ru-RU" altLang="ru-RU" sz="2800" b="1" smtClean="0">
                <a:solidFill>
                  <a:srgbClr val="FF0000"/>
                </a:solidFill>
                <a:latin typeface="Times New Roman" pitchFamily="18" charset="0"/>
                <a:cs typeface="Times New Roman" pitchFamily="18" charset="0"/>
              </a:rPr>
              <a:t/>
            </a:r>
            <a:br>
              <a:rPr lang="ru-RU" altLang="ru-RU" sz="2800" b="1" smtClean="0">
                <a:solidFill>
                  <a:srgbClr val="FF0000"/>
                </a:solidFill>
                <a:latin typeface="Times New Roman" pitchFamily="18" charset="0"/>
                <a:cs typeface="Times New Roman" pitchFamily="18" charset="0"/>
              </a:rPr>
            </a:br>
            <a:r>
              <a:rPr lang="ru-RU" altLang="ru-RU" sz="2800" b="1" smtClean="0">
                <a:solidFill>
                  <a:srgbClr val="FF0000"/>
                </a:solidFill>
                <a:latin typeface="Times New Roman" pitchFamily="18" charset="0"/>
                <a:cs typeface="Times New Roman" pitchFamily="18" charset="0"/>
              </a:rPr>
              <a:t>Список литературы</a:t>
            </a:r>
            <a:r>
              <a:rPr lang="ru-RU" altLang="ru-RU" sz="2800" smtClean="0">
                <a:solidFill>
                  <a:srgbClr val="FF0000"/>
                </a:solidFill>
                <a:latin typeface="Calibri" pitchFamily="34" charset="0"/>
                <a:ea typeface="Calibri" pitchFamily="34" charset="0"/>
                <a:cs typeface="Times New Roman" pitchFamily="18" charset="0"/>
              </a:rPr>
              <a:t/>
            </a:r>
            <a:br>
              <a:rPr lang="ru-RU" altLang="ru-RU" sz="2800" smtClean="0">
                <a:solidFill>
                  <a:srgbClr val="FF0000"/>
                </a:solidFill>
                <a:latin typeface="Calibri" pitchFamily="34" charset="0"/>
                <a:ea typeface="Calibri" pitchFamily="34" charset="0"/>
                <a:cs typeface="Times New Roman" pitchFamily="18" charset="0"/>
              </a:rPr>
            </a:br>
            <a:endParaRPr lang="ru-RU" altLang="ru-RU" sz="2800" smtClean="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D:\школа док\флеш анимации\spasibo_001.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1571625" y="214313"/>
            <a:ext cx="6000750" cy="6357937"/>
          </a:xfrm>
          <a:noFill/>
        </p:spPr>
      </p:pic>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468313" y="260350"/>
            <a:ext cx="7772400" cy="647700"/>
          </a:xfrm>
        </p:spPr>
        <p:txBody>
          <a:bodyPr>
            <a:normAutofit fontScale="90000"/>
          </a:bodyPr>
          <a:lstStyle/>
          <a:p>
            <a:pPr eaLnBrk="1" fontAlgn="auto" hangingPunct="1">
              <a:spcBef>
                <a:spcPts val="0"/>
              </a:spcBef>
              <a:spcAft>
                <a:spcPts val="0"/>
              </a:spcAft>
              <a:defRPr/>
            </a:pPr>
            <a:r>
              <a:rPr lang="ru-RU" sz="4800" b="1" kern="0" dirty="0" smtClean="0">
                <a:solidFill>
                  <a:srgbClr val="FF0000"/>
                </a:solidFill>
              </a:rPr>
              <a:t>Цели и задачи работы</a:t>
            </a:r>
          </a:p>
        </p:txBody>
      </p:sp>
      <p:sp>
        <p:nvSpPr>
          <p:cNvPr id="11267" name="Объект 2"/>
          <p:cNvSpPr>
            <a:spLocks noGrp="1"/>
          </p:cNvSpPr>
          <p:nvPr>
            <p:ph idx="1"/>
          </p:nvPr>
        </p:nvSpPr>
        <p:spPr>
          <a:xfrm>
            <a:off x="179388" y="908050"/>
            <a:ext cx="8713787" cy="5949950"/>
          </a:xfrm>
        </p:spPr>
        <p:txBody>
          <a:bodyPr/>
          <a:lstStyle/>
          <a:p>
            <a:pPr marL="0" indent="0" algn="just" eaLnBrk="1" hangingPunct="1">
              <a:lnSpc>
                <a:spcPct val="150000"/>
              </a:lnSpc>
              <a:spcBef>
                <a:spcPct val="0"/>
              </a:spcBef>
              <a:buClrTx/>
              <a:buSzTx/>
              <a:buFontTx/>
              <a:buNone/>
            </a:pPr>
            <a:r>
              <a:rPr lang="ru-RU" altLang="ru-RU" sz="1600" b="1" smtClean="0">
                <a:solidFill>
                  <a:srgbClr val="FF0000"/>
                </a:solidFill>
                <a:cs typeface="Times New Roman" pitchFamily="18" charset="0"/>
              </a:rPr>
              <a:t>Цель исследования</a:t>
            </a:r>
            <a:r>
              <a:rPr lang="ru-RU" altLang="ru-RU" sz="1600" b="1" smtClean="0">
                <a:solidFill>
                  <a:srgbClr val="000000"/>
                </a:solidFill>
                <a:cs typeface="Times New Roman" pitchFamily="18" charset="0"/>
              </a:rPr>
              <a:t>:</a:t>
            </a:r>
            <a:r>
              <a:rPr lang="ru-RU" altLang="ru-RU" sz="1600" smtClean="0">
                <a:solidFill>
                  <a:srgbClr val="000000"/>
                </a:solidFill>
                <a:cs typeface="Times New Roman" pitchFamily="18" charset="0"/>
              </a:rPr>
              <a:t> доказать, что Сказание о потопе с точки зрения математики всего лишь миф, не соответствует  простым математическим расчетам.</a:t>
            </a:r>
          </a:p>
          <a:p>
            <a:pPr marL="0" indent="0" algn="just" eaLnBrk="1" hangingPunct="1">
              <a:lnSpc>
                <a:spcPct val="150000"/>
              </a:lnSpc>
              <a:spcBef>
                <a:spcPct val="0"/>
              </a:spcBef>
              <a:buClrTx/>
              <a:buSzTx/>
              <a:buFontTx/>
              <a:buNone/>
            </a:pPr>
            <a:r>
              <a:rPr lang="ru-RU" altLang="ru-RU" sz="1600" b="1" smtClean="0">
                <a:solidFill>
                  <a:srgbClr val="FF0000"/>
                </a:solidFill>
                <a:cs typeface="Times New Roman" pitchFamily="18" charset="0"/>
              </a:rPr>
              <a:t>Задачи исследования: </a:t>
            </a:r>
            <a:endParaRPr lang="ru-RU" altLang="ru-RU" sz="1600" smtClean="0">
              <a:solidFill>
                <a:srgbClr val="FF0000"/>
              </a:solidFill>
              <a:cs typeface="Times New Roman" pitchFamily="18" charset="0"/>
            </a:endParaRPr>
          </a:p>
          <a:p>
            <a:pPr marL="0" indent="0" algn="just" eaLnBrk="1" hangingPunct="1">
              <a:lnSpc>
                <a:spcPct val="150000"/>
              </a:lnSpc>
              <a:spcBef>
                <a:spcPct val="0"/>
              </a:spcBef>
              <a:spcAft>
                <a:spcPts val="1000"/>
              </a:spcAft>
              <a:buClrTx/>
              <a:buSzTx/>
              <a:buFont typeface="Candara" pitchFamily="34" charset="0"/>
              <a:buAutoNum type="arabicPeriod"/>
            </a:pPr>
            <a:r>
              <a:rPr lang="ru-RU" altLang="ru-RU" sz="1600" smtClean="0">
                <a:solidFill>
                  <a:srgbClr val="000000"/>
                </a:solidFill>
              </a:rPr>
              <a:t>Проанализировать литературу по данному вопросу;</a:t>
            </a:r>
          </a:p>
          <a:p>
            <a:pPr marL="0" indent="0" algn="just" eaLnBrk="1" hangingPunct="1">
              <a:lnSpc>
                <a:spcPct val="150000"/>
              </a:lnSpc>
              <a:spcBef>
                <a:spcPct val="0"/>
              </a:spcBef>
              <a:spcAft>
                <a:spcPts val="1000"/>
              </a:spcAft>
              <a:buClrTx/>
              <a:buSzTx/>
              <a:buFont typeface="Candara" pitchFamily="34" charset="0"/>
              <a:buAutoNum type="arabicPeriod"/>
            </a:pPr>
            <a:r>
              <a:rPr lang="ru-RU" altLang="ru-RU" sz="1600" smtClean="0">
                <a:solidFill>
                  <a:srgbClr val="000000"/>
                </a:solidFill>
              </a:rPr>
              <a:t>Изучить вопрос по метеорологии, сколько влаги содержится в земной атмосфере;</a:t>
            </a:r>
          </a:p>
          <a:p>
            <a:pPr marL="0" indent="0" algn="just" eaLnBrk="1" hangingPunct="1">
              <a:lnSpc>
                <a:spcPct val="150000"/>
              </a:lnSpc>
              <a:spcBef>
                <a:spcPct val="0"/>
              </a:spcBef>
              <a:spcAft>
                <a:spcPts val="1000"/>
              </a:spcAft>
              <a:buClrTx/>
              <a:buSzTx/>
              <a:buFont typeface="Candara" pitchFamily="34" charset="0"/>
              <a:buAutoNum type="arabicPeriod"/>
            </a:pPr>
            <a:r>
              <a:rPr lang="ru-RU" altLang="ru-RU" sz="1600" smtClean="0">
                <a:solidFill>
                  <a:srgbClr val="000000"/>
                </a:solidFill>
              </a:rPr>
              <a:t>Провести исследование, какой толщины должен быть слой воды, покрывающий Землю;</a:t>
            </a:r>
          </a:p>
          <a:p>
            <a:pPr marL="0" indent="0" algn="just" eaLnBrk="1" hangingPunct="1">
              <a:lnSpc>
                <a:spcPct val="150000"/>
              </a:lnSpc>
              <a:spcBef>
                <a:spcPct val="0"/>
              </a:spcBef>
              <a:spcAft>
                <a:spcPts val="1000"/>
              </a:spcAft>
              <a:buClrTx/>
              <a:buSzTx/>
              <a:buFont typeface="Candara" pitchFamily="34" charset="0"/>
              <a:buAutoNum type="arabicPeriod"/>
            </a:pPr>
            <a:r>
              <a:rPr lang="ru-RU" altLang="ru-RU" sz="1600" smtClean="0">
                <a:solidFill>
                  <a:srgbClr val="000000"/>
                </a:solidFill>
              </a:rPr>
              <a:t>Исследовать вопрос, какую «жилую площадь» занимал Ноев ковчег;</a:t>
            </a:r>
          </a:p>
          <a:p>
            <a:pPr marL="0" indent="0" algn="just" eaLnBrk="1" hangingPunct="1">
              <a:lnSpc>
                <a:spcPct val="150000"/>
              </a:lnSpc>
              <a:spcBef>
                <a:spcPct val="0"/>
              </a:spcBef>
              <a:spcAft>
                <a:spcPts val="1000"/>
              </a:spcAft>
              <a:buClrTx/>
              <a:buSzTx/>
              <a:buFont typeface="Candara" pitchFamily="34" charset="0"/>
              <a:buAutoNum type="arabicPeriod"/>
            </a:pPr>
            <a:r>
              <a:rPr lang="ru-RU" altLang="ru-RU" sz="1600" smtClean="0">
                <a:solidFill>
                  <a:srgbClr val="000000"/>
                </a:solidFill>
              </a:rPr>
              <a:t>Провести социальный опрос среди учащихся 5-8 классов «Верите ли Вы, что Сказание о потопе - реальность?»</a:t>
            </a:r>
          </a:p>
          <a:p>
            <a:pPr marL="0" indent="0" algn="just" eaLnBrk="1" hangingPunct="1">
              <a:lnSpc>
                <a:spcPct val="150000"/>
              </a:lnSpc>
              <a:spcBef>
                <a:spcPct val="0"/>
              </a:spcBef>
              <a:buClrTx/>
              <a:buSzTx/>
              <a:buFontTx/>
              <a:buNone/>
            </a:pPr>
            <a:r>
              <a:rPr lang="ru-RU" altLang="ru-RU" sz="1600" b="1" smtClean="0">
                <a:solidFill>
                  <a:srgbClr val="000000"/>
                </a:solidFill>
                <a:cs typeface="Times New Roman" pitchFamily="18" charset="0"/>
              </a:rPr>
              <a:t>Методы исследования: </a:t>
            </a:r>
            <a:endParaRPr lang="ru-RU" altLang="ru-RU" sz="1600" smtClean="0">
              <a:solidFill>
                <a:srgbClr val="000000"/>
              </a:solidFill>
              <a:cs typeface="Times New Roman" pitchFamily="18" charset="0"/>
            </a:endParaRPr>
          </a:p>
          <a:p>
            <a:pPr marL="0" indent="0" algn="just" eaLnBrk="1" hangingPunct="1">
              <a:lnSpc>
                <a:spcPct val="150000"/>
              </a:lnSpc>
              <a:spcBef>
                <a:spcPct val="0"/>
              </a:spcBef>
              <a:spcAft>
                <a:spcPts val="1000"/>
              </a:spcAft>
              <a:buClrTx/>
              <a:buSzTx/>
              <a:buFont typeface="Candara" pitchFamily="34" charset="0"/>
              <a:buAutoNum type="arabicPeriod"/>
            </a:pPr>
            <a:r>
              <a:rPr lang="ru-RU" altLang="ru-RU" sz="1600" smtClean="0">
                <a:solidFill>
                  <a:srgbClr val="000000"/>
                </a:solidFill>
              </a:rPr>
              <a:t>поисковый метод с использованием научной и учебной литературы, интернета;</a:t>
            </a:r>
          </a:p>
          <a:p>
            <a:pPr marL="0" indent="0" algn="just" eaLnBrk="1" hangingPunct="1">
              <a:lnSpc>
                <a:spcPct val="150000"/>
              </a:lnSpc>
              <a:spcBef>
                <a:spcPct val="0"/>
              </a:spcBef>
              <a:spcAft>
                <a:spcPts val="1000"/>
              </a:spcAft>
              <a:buClrTx/>
              <a:buSzTx/>
              <a:buFont typeface="Candara" pitchFamily="34" charset="0"/>
              <a:buAutoNum type="arabicPeriod"/>
            </a:pPr>
            <a:r>
              <a:rPr lang="ru-RU" altLang="ru-RU" sz="1600" smtClean="0">
                <a:solidFill>
                  <a:srgbClr val="000000"/>
                </a:solidFill>
              </a:rPr>
              <a:t>исследовательский метод;</a:t>
            </a:r>
          </a:p>
          <a:p>
            <a:pPr marL="0" indent="0" algn="just" eaLnBrk="1" hangingPunct="1">
              <a:lnSpc>
                <a:spcPct val="150000"/>
              </a:lnSpc>
              <a:spcBef>
                <a:spcPct val="0"/>
              </a:spcBef>
              <a:spcAft>
                <a:spcPts val="1000"/>
              </a:spcAft>
              <a:buClrTx/>
              <a:buSzTx/>
              <a:buFont typeface="Candara" pitchFamily="34" charset="0"/>
              <a:buAutoNum type="arabicPeriod"/>
            </a:pPr>
            <a:r>
              <a:rPr lang="ru-RU" altLang="ru-RU" sz="1600" smtClean="0">
                <a:solidFill>
                  <a:srgbClr val="000000"/>
                </a:solidFill>
              </a:rPr>
              <a:t> практический метод при выполнении вычислений.</a:t>
            </a:r>
          </a:p>
          <a:p>
            <a:pPr marL="0" indent="0" eaLnBrk="1" hangingPunct="1">
              <a:spcBef>
                <a:spcPct val="0"/>
              </a:spcBef>
              <a:buClrTx/>
              <a:buSzTx/>
              <a:buFontTx/>
              <a:buNone/>
            </a:pPr>
            <a:endParaRPr lang="ru-RU" altLang="ru-RU" sz="1600" smtClean="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Текст 2"/>
          <p:cNvSpPr>
            <a:spLocks noGrp="1"/>
          </p:cNvSpPr>
          <p:nvPr>
            <p:ph type="body" sz="half" idx="1"/>
          </p:nvPr>
        </p:nvSpPr>
        <p:spPr>
          <a:xfrm>
            <a:off x="9525" y="2133600"/>
            <a:ext cx="9036050" cy="4962525"/>
          </a:xfrm>
        </p:spPr>
        <p:txBody>
          <a:bodyPr/>
          <a:lstStyle/>
          <a:p>
            <a:pPr marL="0" indent="0" algn="just">
              <a:buFont typeface="Symbol" pitchFamily="18" charset="2"/>
              <a:buNone/>
            </a:pPr>
            <a:r>
              <a:rPr lang="ru-RU" altLang="ru-RU" smtClean="0">
                <a:latin typeface="Times New Roman" pitchFamily="18" charset="0"/>
                <a:cs typeface="Times New Roman" pitchFamily="18" charset="0"/>
              </a:rPr>
              <a:t>В своей работе в основном я опираюсь на книгу «Живая математика»  великого математика.</a:t>
            </a:r>
          </a:p>
          <a:p>
            <a:pPr marL="0" indent="0" algn="just">
              <a:buFont typeface="Symbol" pitchFamily="18" charset="2"/>
              <a:buNone/>
            </a:pPr>
            <a:r>
              <a:rPr lang="ru-RU" altLang="ru-RU" smtClean="0">
                <a:latin typeface="Times New Roman" pitchFamily="18" charset="0"/>
                <a:cs typeface="Times New Roman" pitchFamily="18" charset="0"/>
              </a:rPr>
              <a:t> </a:t>
            </a:r>
            <a:r>
              <a:rPr lang="ru-RU" altLang="ru-RU" b="1" smtClean="0">
                <a:solidFill>
                  <a:srgbClr val="FF0000"/>
                </a:solidFill>
                <a:latin typeface="Times New Roman" pitchFamily="18" charset="0"/>
                <a:cs typeface="Times New Roman" pitchFamily="18" charset="0"/>
              </a:rPr>
              <a:t>Яков Исидорович Перельман </a:t>
            </a:r>
            <a:r>
              <a:rPr lang="ru-RU" altLang="ru-RU" smtClean="0">
                <a:latin typeface="Times New Roman" pitchFamily="18" charset="0"/>
                <a:cs typeface="Times New Roman" pitchFamily="18" charset="0"/>
              </a:rPr>
              <a:t>- российский ученый, популяризатор физико-математических наук, основоположник жанра научно-занимательной литературы. Один из первых пропагандистов идей К.Э.Циолковского.  Автор свыше 100 книг («Занимательная физика», «Занимательная алгебра», «Межпланетные путешествия» и др.), которые переведены на 24 языка народов мира и изданы общим тиражом свыше 13 млн. экземпляров. Именем Перельмана назван кратер на обратной стороне Луны.</a:t>
            </a:r>
            <a:endParaRPr lang="ru-RU" altLang="ru-RU" smtClean="0"/>
          </a:p>
        </p:txBody>
      </p:sp>
      <p:sp>
        <p:nvSpPr>
          <p:cNvPr id="12291" name="TextBox 5"/>
          <p:cNvSpPr txBox="1">
            <a:spLocks noChangeArrowheads="1"/>
          </p:cNvSpPr>
          <p:nvPr/>
        </p:nvSpPr>
        <p:spPr bwMode="auto">
          <a:xfrm>
            <a:off x="1908175" y="461963"/>
            <a:ext cx="6335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u-RU" altLang="ru-RU" sz="3600" b="1">
                <a:solidFill>
                  <a:srgbClr val="FF0000"/>
                </a:solidFill>
                <a:latin typeface="Times New Roman" pitchFamily="18" charset="0"/>
                <a:cs typeface="Times New Roman" pitchFamily="18" charset="0"/>
              </a:rPr>
              <a:t>Яков Исидорович Перельман</a:t>
            </a:r>
            <a:endParaRPr lang="ru-RU" altLang="ru-RU" sz="3600" b="1">
              <a:solidFill>
                <a:srgbClr val="FF0000"/>
              </a:solidFill>
            </a:endParaRPr>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55575"/>
            <a:ext cx="14287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3" name="Прямоугольник 6"/>
          <p:cNvSpPr>
            <a:spLocks noChangeArrowheads="1"/>
          </p:cNvSpPr>
          <p:nvPr/>
        </p:nvSpPr>
        <p:spPr bwMode="auto">
          <a:xfrm>
            <a:off x="3563938" y="1135063"/>
            <a:ext cx="285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u-RU" altLang="ru-RU" b="1"/>
              <a:t>(04.12.1882 - 16.03.1942)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одзаголовок 2"/>
          <p:cNvSpPr>
            <a:spLocks noGrp="1"/>
          </p:cNvSpPr>
          <p:nvPr>
            <p:ph type="subTitle" idx="1"/>
          </p:nvPr>
        </p:nvSpPr>
        <p:spPr>
          <a:xfrm>
            <a:off x="1371600" y="3332163"/>
            <a:ext cx="6400800" cy="1752600"/>
          </a:xfrm>
        </p:spPr>
        <p:txBody>
          <a:bodyPr/>
          <a:lstStyle/>
          <a:p>
            <a:pPr eaLnBrk="1" hangingPunct="1"/>
            <a:endParaRPr lang="ru-RU" altLang="ru-RU" smtClean="0"/>
          </a:p>
        </p:txBody>
      </p:sp>
      <p:pic>
        <p:nvPicPr>
          <p:cNvPr id="13315" name="irc_mi" descr="http://www.znanijamira.ru/img/53/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ru-RU"/>
          </a:p>
        </p:txBody>
      </p:sp>
      <p:pic>
        <p:nvPicPr>
          <p:cNvPr id="14339" name="Picture 2" descr="D:\школа док\картинки\1179057545_0003815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4100" name="TextBox 4"/>
          <p:cNvSpPr txBox="1">
            <a:spLocks noChangeArrowheads="1"/>
          </p:cNvSpPr>
          <p:nvPr/>
        </p:nvSpPr>
        <p:spPr bwMode="auto">
          <a:xfrm>
            <a:off x="107950" y="260350"/>
            <a:ext cx="712787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lnSpc>
                <a:spcPct val="150000"/>
              </a:lnSpc>
            </a:pPr>
            <a:r>
              <a:rPr lang="ru-RU" altLang="ru-RU" sz="2400">
                <a:solidFill>
                  <a:schemeClr val="tx2"/>
                </a:solidFill>
                <a:latin typeface="Times New Roman" pitchFamily="18" charset="0"/>
                <a:cs typeface="Times New Roman" pitchFamily="18" charset="0"/>
              </a:rPr>
              <a:t>Среди баснословных преданий, собранных в библии, имеется сказание о том, как некогда весь мир был затоплен дождем выше самых высоких гор. По словам библии, бог однажды «раскаялся, что создал человека на земле», и сказал:</a:t>
            </a:r>
          </a:p>
          <a:p>
            <a:pPr algn="just">
              <a:lnSpc>
                <a:spcPct val="150000"/>
              </a:lnSpc>
            </a:pPr>
            <a:endParaRPr lang="ru-RU" altLang="ru-RU" sz="2800">
              <a:latin typeface="Times New Roman" pitchFamily="18" charset="0"/>
              <a:cs typeface="Times New Roman" pitchFamily="18" charset="0"/>
            </a:endParaRPr>
          </a:p>
        </p:txBody>
      </p:sp>
      <p:pic>
        <p:nvPicPr>
          <p:cNvPr id="2052" name="Picture 4" descr="D:\школа док\картинки\imj_1.jpg"/>
          <p:cNvPicPr>
            <a:picLocks noChangeAspect="1" noChangeArrowheads="1"/>
          </p:cNvPicPr>
          <p:nvPr/>
        </p:nvPicPr>
        <p:blipFill>
          <a:blip r:embed="rId3"/>
          <a:srcRect/>
          <a:stretch>
            <a:fillRect/>
          </a:stretch>
        </p:blipFill>
        <p:spPr bwMode="auto">
          <a:xfrm>
            <a:off x="7185600" y="0"/>
            <a:ext cx="1958400" cy="2448000"/>
          </a:xfrm>
          <a:prstGeom prst="rect">
            <a:avLst/>
          </a:prstGeom>
          <a:ln>
            <a:noFill/>
          </a:ln>
          <a:effectLst>
            <a:softEdge rad="112500"/>
          </a:effectLst>
        </p:spPr>
      </p:pic>
      <p:sp>
        <p:nvSpPr>
          <p:cNvPr id="4102" name="TextBox 9"/>
          <p:cNvSpPr txBox="1">
            <a:spLocks noChangeArrowheads="1"/>
          </p:cNvSpPr>
          <p:nvPr/>
        </p:nvSpPr>
        <p:spPr bwMode="auto">
          <a:xfrm>
            <a:off x="971550" y="2997200"/>
            <a:ext cx="80724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u-RU" altLang="ru-RU" sz="3200" b="1">
                <a:latin typeface="Times New Roman" pitchFamily="18" charset="0"/>
              </a:rPr>
              <a:t>«Истреблю с лица земли, которой я сотворил: от человеков до скотов, гадов и птиц небесных истреблю»</a:t>
            </a:r>
          </a:p>
        </p:txBody>
      </p:sp>
      <p:sp>
        <p:nvSpPr>
          <p:cNvPr id="14343" name="Прямоугольник 2"/>
          <p:cNvSpPr>
            <a:spLocks noChangeArrowheads="1"/>
          </p:cNvSpPr>
          <p:nvPr/>
        </p:nvSpPr>
        <p:spPr bwMode="auto">
          <a:xfrm>
            <a:off x="98425" y="4586288"/>
            <a:ext cx="8936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ru-RU" altLang="ru-RU" sz="2400">
                <a:latin typeface="Times New Roman" pitchFamily="18" charset="0"/>
                <a:cs typeface="Times New Roman" pitchFamily="18" charset="0"/>
              </a:rPr>
              <a:t>Единственный человек, которого бог хотел при этом пощадить, был праведник Ной. Поэтому бог предупредил его о готовящейся гибели мира и велел построить просторный корабль</a:t>
            </a:r>
            <a:endParaRPr lang="ru-RU" altLang="ru-RU" sz="2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8" presetClass="entr" presetSubtype="0" fill="hold" grpId="0" nodeType="clickEffect">
                                  <p:stCondLst>
                                    <p:cond delay="0"/>
                                  </p:stCondLst>
                                  <p:childTnLst>
                                    <p:set>
                                      <p:cBhvr>
                                        <p:cTn id="11" dur="1" fill="hold">
                                          <p:stCondLst>
                                            <p:cond delay="0"/>
                                          </p:stCondLst>
                                        </p:cTn>
                                        <p:tgtEl>
                                          <p:spTgt spid="4100"/>
                                        </p:tgtEl>
                                        <p:attrNameLst>
                                          <p:attrName>style.visibility</p:attrName>
                                        </p:attrNameLst>
                                      </p:cBhvr>
                                      <p:to>
                                        <p:strVal val="visible"/>
                                      </p:to>
                                    </p:set>
                                    <p:anim calcmode="lin" valueType="num">
                                      <p:cBhvr>
                                        <p:cTn id="12" dur="15000" fill="hold"/>
                                        <p:tgtEl>
                                          <p:spTgt spid="4100"/>
                                        </p:tgtEl>
                                        <p:attrNameLst>
                                          <p:attrName>ppt_x</p:attrName>
                                        </p:attrNameLst>
                                      </p:cBhvr>
                                      <p:tavLst>
                                        <p:tav tm="0">
                                          <p:val>
                                            <p:strVal val="#ppt_x"/>
                                          </p:val>
                                        </p:tav>
                                        <p:tav tm="100000">
                                          <p:val>
                                            <p:strVal val="#ppt_x"/>
                                          </p:val>
                                        </p:tav>
                                      </p:tavLst>
                                    </p:anim>
                                    <p:anim calcmode="lin" valueType="num">
                                      <p:cBhvr>
                                        <p:cTn id="13" dur="15000" fill="hold"/>
                                        <p:tgtEl>
                                          <p:spTgt spid="4100"/>
                                        </p:tgtEl>
                                        <p:attrNameLst>
                                          <p:attrName>ppt_y</p:attrName>
                                        </p:attrNameLst>
                                      </p:cBhvr>
                                      <p:tavLst>
                                        <p:tav tm="0">
                                          <p:val>
                                            <p:strVal val="#ppt_y+1"/>
                                          </p:val>
                                        </p:tav>
                                        <p:tav tm="100000">
                                          <p:val>
                                            <p:strVal val="#ppt_y-1"/>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8" presetClass="entr" presetSubtype="0" fill="hold" grpId="0" nodeType="clickEffect">
                                  <p:stCondLst>
                                    <p:cond delay="0"/>
                                  </p:stCondLst>
                                  <p:childTnLst>
                                    <p:set>
                                      <p:cBhvr>
                                        <p:cTn id="17" dur="1" fill="hold">
                                          <p:stCondLst>
                                            <p:cond delay="0"/>
                                          </p:stCondLst>
                                        </p:cTn>
                                        <p:tgtEl>
                                          <p:spTgt spid="4102"/>
                                        </p:tgtEl>
                                        <p:attrNameLst>
                                          <p:attrName>style.visibility</p:attrName>
                                        </p:attrNameLst>
                                      </p:cBhvr>
                                      <p:to>
                                        <p:strVal val="visible"/>
                                      </p:to>
                                    </p:set>
                                    <p:anim calcmode="lin" valueType="num">
                                      <p:cBhvr>
                                        <p:cTn id="18" dur="15000" fill="hold"/>
                                        <p:tgtEl>
                                          <p:spTgt spid="4102"/>
                                        </p:tgtEl>
                                        <p:attrNameLst>
                                          <p:attrName>ppt_x</p:attrName>
                                        </p:attrNameLst>
                                      </p:cBhvr>
                                      <p:tavLst>
                                        <p:tav tm="0">
                                          <p:val>
                                            <p:strVal val="#ppt_x"/>
                                          </p:val>
                                        </p:tav>
                                        <p:tav tm="100000">
                                          <p:val>
                                            <p:strVal val="#ppt_x"/>
                                          </p:val>
                                        </p:tav>
                                      </p:tavLst>
                                    </p:anim>
                                    <p:anim calcmode="lin" valueType="num">
                                      <p:cBhvr>
                                        <p:cTn id="19" dur="15000" fill="hold"/>
                                        <p:tgtEl>
                                          <p:spTgt spid="410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endParaRPr lang="ru-RU"/>
          </a:p>
        </p:txBody>
      </p:sp>
      <p:pic>
        <p:nvPicPr>
          <p:cNvPr id="15363" name="Picture 3" descr="D:\школа док\картинки\na_34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ru-RU"/>
          </a:p>
        </p:txBody>
      </p:sp>
      <p:pic>
        <p:nvPicPr>
          <p:cNvPr id="16387" name="Picture 2" descr="D:\школа док\картинки\1179057545_0003827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6148" name="TextBox 4"/>
          <p:cNvSpPr txBox="1">
            <a:spLocks noChangeArrowheads="1"/>
          </p:cNvSpPr>
          <p:nvPr/>
        </p:nvSpPr>
        <p:spPr bwMode="auto">
          <a:xfrm>
            <a:off x="147638" y="2090738"/>
            <a:ext cx="8888412"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ru-RU" altLang="ru-RU" sz="2800" b="1">
                <a:latin typeface="Times New Roman" pitchFamily="18" charset="0"/>
              </a:rPr>
              <a:t>«Через семь дней воды потопа  пришли на землю… И лился на землю дождь 40 дней и сорок ночей… И умножилась вода и подняла ковчег, и взвился он над водою… И усилилась вода на земле чрезвычайно, так, что покрылись все высокие горы, какие есть под всем небом; на 15  локтей  поднялась над ними вода… Истребилось всякое существо, которое было на поверхности всей земли.  Остался только Ной и что было с ним в ковчеге»</a:t>
            </a:r>
          </a:p>
        </p:txBody>
      </p:sp>
      <p:sp>
        <p:nvSpPr>
          <p:cNvPr id="16389" name="Прямоугольник 2"/>
          <p:cNvSpPr>
            <a:spLocks noChangeArrowheads="1"/>
          </p:cNvSpPr>
          <p:nvPr/>
        </p:nvSpPr>
        <p:spPr bwMode="auto">
          <a:xfrm>
            <a:off x="0" y="115888"/>
            <a:ext cx="914241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150000"/>
              </a:lnSpc>
            </a:pPr>
            <a:r>
              <a:rPr lang="ru-RU" altLang="ru-RU" sz="2000">
                <a:latin typeface="Times New Roman" pitchFamily="18" charset="0"/>
                <a:cs typeface="Times New Roman" pitchFamily="18" charset="0"/>
              </a:rPr>
              <a:t>Средством для истребления всего живого на суше бог избрал наводнение от дождя. Вода должна уничтожить всех людей и все виды наземных животных. После этого от Ноя и от спасенных им животных должны появиться новый человеческий род и новый мир животных.</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2000"/>
                                        <p:tgtEl>
                                          <p:spTgt spid="6148"/>
                                        </p:tgtEl>
                                      </p:cBhvr>
                                    </p:animEffect>
                                    <p:anim calcmode="lin" valueType="num">
                                      <p:cBhvr>
                                        <p:cTn id="8" dur="2000" fill="hold"/>
                                        <p:tgtEl>
                                          <p:spTgt spid="6148"/>
                                        </p:tgtEl>
                                        <p:attrNameLst>
                                          <p:attrName>ppt_x</p:attrName>
                                        </p:attrNameLst>
                                      </p:cBhvr>
                                      <p:tavLst>
                                        <p:tav tm="0">
                                          <p:val>
                                            <p:strVal val="#ppt_x"/>
                                          </p:val>
                                        </p:tav>
                                        <p:tav tm="100000">
                                          <p:val>
                                            <p:strVal val="#ppt_x"/>
                                          </p:val>
                                        </p:tav>
                                      </p:tavLst>
                                    </p:anim>
                                    <p:anim calcmode="lin" valueType="num">
                                      <p:cBhvr>
                                        <p:cTn id="9" dur="2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endParaRPr lang="ru-RU" dirty="0"/>
          </a:p>
        </p:txBody>
      </p:sp>
      <p:pic>
        <p:nvPicPr>
          <p:cNvPr id="17411" name="Picture 2" descr="D:\школа док\картинки\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endParaRPr lang="ru-RU"/>
          </a:p>
        </p:txBody>
      </p:sp>
      <p:pic>
        <p:nvPicPr>
          <p:cNvPr id="18435" name="Объект 3" descr="http://www.grandars.ru/images/1/review/pr/3857/6f0fed3a24.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4763" y="0"/>
            <a:ext cx="9144001" cy="6858000"/>
          </a:xfrm>
        </p:spPr>
      </p:pic>
      <p:sp>
        <p:nvSpPr>
          <p:cNvPr id="18436" name="Прямоугольник 4"/>
          <p:cNvSpPr>
            <a:spLocks noChangeArrowheads="1"/>
          </p:cNvSpPr>
          <p:nvPr/>
        </p:nvSpPr>
        <p:spPr bwMode="auto">
          <a:xfrm>
            <a:off x="250825" y="115888"/>
            <a:ext cx="86407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AutoNum type="arabicPeriod"/>
            </a:pPr>
            <a:r>
              <a:rPr lang="ru-RU" altLang="ru-RU" sz="2400" b="1">
                <a:solidFill>
                  <a:srgbClr val="000000"/>
                </a:solidFill>
                <a:latin typeface="Times New Roman" pitchFamily="18" charset="0"/>
              </a:rPr>
              <a:t>Возможен ли был такой ливень, который покрыл весь земной шар выше самых высоких гор?</a:t>
            </a:r>
          </a:p>
          <a:p>
            <a:pPr algn="ctr" eaLnBrk="1" hangingPunct="1"/>
            <a:r>
              <a:rPr lang="ru-RU" altLang="ru-RU" sz="2400" b="1">
                <a:solidFill>
                  <a:srgbClr val="FF0000"/>
                </a:solidFill>
                <a:latin typeface="Times New Roman" pitchFamily="18" charset="0"/>
              </a:rPr>
              <a:t>Исследование 1  «Мог ли быть потоп»</a:t>
            </a:r>
          </a:p>
        </p:txBody>
      </p:sp>
      <p:sp>
        <p:nvSpPr>
          <p:cNvPr id="18437" name="Прямоугольник 2"/>
          <p:cNvSpPr>
            <a:spLocks noChangeArrowheads="1"/>
          </p:cNvSpPr>
          <p:nvPr/>
        </p:nvSpPr>
        <p:spPr bwMode="auto">
          <a:xfrm>
            <a:off x="31750" y="1317625"/>
            <a:ext cx="91440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150000"/>
              </a:lnSpc>
              <a:spcAft>
                <a:spcPts val="1000"/>
              </a:spcAft>
            </a:pPr>
            <a:r>
              <a:rPr lang="ru-RU" altLang="ru-RU" sz="1600">
                <a:solidFill>
                  <a:schemeClr val="bg1"/>
                </a:solidFill>
                <a:latin typeface="Times New Roman" pitchFamily="18" charset="0"/>
                <a:cs typeface="Times New Roman" pitchFamily="18" charset="0"/>
              </a:rPr>
              <a:t>1) </a:t>
            </a:r>
            <a:r>
              <a:rPr lang="ru-RU" altLang="ru-RU" sz="1600">
                <a:solidFill>
                  <a:schemeClr val="bg1"/>
                </a:solidFill>
              </a:rPr>
              <a:t>Узнаем в книге по метеорологии, сколько влаги содержится в земной атмосфере:</a:t>
            </a:r>
          </a:p>
          <a:p>
            <a:pPr algn="just" eaLnBrk="1" hangingPunct="1">
              <a:lnSpc>
                <a:spcPct val="150000"/>
              </a:lnSpc>
              <a:spcAft>
                <a:spcPts val="1000"/>
              </a:spcAft>
              <a:buFont typeface="Symbol" pitchFamily="18" charset="2"/>
              <a:buChar char=""/>
            </a:pPr>
            <a:r>
              <a:rPr lang="ru-RU" altLang="ru-RU" sz="1600">
                <a:solidFill>
                  <a:schemeClr val="bg1"/>
                </a:solidFill>
              </a:rPr>
              <a:t>столб воздуха, опирающийся на один квадратный метр, содержит водяного пара в среднем около 16 кг и никогда не может содержать больше 25 кг. </a:t>
            </a:r>
          </a:p>
          <a:p>
            <a:pPr algn="just" eaLnBrk="1" hangingPunct="1">
              <a:lnSpc>
                <a:spcPct val="150000"/>
              </a:lnSpc>
              <a:spcAft>
                <a:spcPts val="1000"/>
              </a:spcAft>
              <a:buFont typeface="Lucida Sans" pitchFamily="34" charset="0"/>
              <a:buAutoNum type="arabicParenR" startAt="2"/>
            </a:pPr>
            <a:r>
              <a:rPr lang="ru-RU" altLang="ru-RU" sz="1600">
                <a:solidFill>
                  <a:schemeClr val="bg1"/>
                </a:solidFill>
              </a:rPr>
              <a:t>Рассчитаем,  какой толщины получился бы водяной слой, если бы весь этот пар осел на землю дождем: 25 кг = 25 000 г, данная масса воды занимает объем равный  25 000  см</a:t>
            </a:r>
            <a:r>
              <a:rPr lang="ru-RU" altLang="ru-RU" sz="1600" baseline="30000">
                <a:solidFill>
                  <a:schemeClr val="bg1"/>
                </a:solidFill>
              </a:rPr>
              <a:t>3</a:t>
            </a:r>
            <a:r>
              <a:rPr lang="ru-RU" altLang="ru-RU" sz="1600">
                <a:solidFill>
                  <a:schemeClr val="bg1"/>
                </a:solidFill>
              </a:rPr>
              <a:t>.</a:t>
            </a:r>
          </a:p>
          <a:p>
            <a:pPr algn="just" eaLnBrk="1" hangingPunct="1">
              <a:lnSpc>
                <a:spcPct val="150000"/>
              </a:lnSpc>
              <a:spcAft>
                <a:spcPts val="1000"/>
              </a:spcAft>
            </a:pPr>
            <a:r>
              <a:rPr lang="ru-RU" altLang="ru-RU" sz="1600">
                <a:solidFill>
                  <a:schemeClr val="bg1"/>
                </a:solidFill>
              </a:rPr>
              <a:t>Это объем слоя, площадь которого — 1 м</a:t>
            </a:r>
            <a:r>
              <a:rPr lang="ru-RU" altLang="ru-RU" sz="1600" baseline="30000">
                <a:solidFill>
                  <a:schemeClr val="bg1"/>
                </a:solidFill>
              </a:rPr>
              <a:t>2</a:t>
            </a:r>
            <a:r>
              <a:rPr lang="ru-RU" altLang="ru-RU" sz="1600">
                <a:solidFill>
                  <a:schemeClr val="bg1"/>
                </a:solidFill>
              </a:rPr>
              <a:t>, т. к 1м=100см, тогда 1 м</a:t>
            </a:r>
            <a:r>
              <a:rPr lang="ru-RU" altLang="ru-RU" sz="1600" baseline="30000">
                <a:solidFill>
                  <a:schemeClr val="bg1"/>
                </a:solidFill>
              </a:rPr>
              <a:t>2 </a:t>
            </a:r>
            <a:r>
              <a:rPr lang="ru-RU" altLang="ru-RU" sz="1600">
                <a:solidFill>
                  <a:schemeClr val="bg1"/>
                </a:solidFill>
              </a:rPr>
              <a:t>= 100 Х 100= 10 000 см</a:t>
            </a:r>
            <a:r>
              <a:rPr lang="ru-RU" altLang="ru-RU" sz="1600" baseline="30000">
                <a:solidFill>
                  <a:schemeClr val="bg1"/>
                </a:solidFill>
              </a:rPr>
              <a:t>2</a:t>
            </a:r>
            <a:r>
              <a:rPr lang="ru-RU" altLang="ru-RU" sz="1600">
                <a:solidFill>
                  <a:schemeClr val="bg1"/>
                </a:solidFill>
              </a:rPr>
              <a:t>.</a:t>
            </a:r>
          </a:p>
          <a:p>
            <a:pPr algn="just" eaLnBrk="1" hangingPunct="1">
              <a:lnSpc>
                <a:spcPct val="150000"/>
              </a:lnSpc>
              <a:spcAft>
                <a:spcPts val="1000"/>
              </a:spcAft>
            </a:pPr>
            <a:r>
              <a:rPr lang="ru-RU" altLang="ru-RU" sz="1600">
                <a:solidFill>
                  <a:schemeClr val="bg1"/>
                </a:solidFill>
              </a:rPr>
              <a:t>Разделим объем на площадь основания, получим толщину слоя:   </a:t>
            </a:r>
            <a:r>
              <a:rPr lang="en-US" altLang="ru-RU" sz="1600">
                <a:solidFill>
                  <a:schemeClr val="bg1"/>
                </a:solidFill>
                <a:latin typeface="Times New Roman" pitchFamily="18" charset="0"/>
                <a:cs typeface="Times New Roman" pitchFamily="18" charset="0"/>
              </a:rPr>
              <a:t>d</a:t>
            </a:r>
            <a:r>
              <a:rPr lang="ru-RU" altLang="ru-RU" sz="1600">
                <a:solidFill>
                  <a:schemeClr val="bg1"/>
                </a:solidFill>
                <a:latin typeface="Times New Roman" pitchFamily="18" charset="0"/>
                <a:cs typeface="Times New Roman" pitchFamily="18" charset="0"/>
              </a:rPr>
              <a:t>= </a:t>
            </a:r>
            <a:r>
              <a:rPr lang="en-US" altLang="ru-RU" sz="1600">
                <a:solidFill>
                  <a:schemeClr val="bg1"/>
                </a:solidFill>
                <a:latin typeface="Times New Roman" pitchFamily="18" charset="0"/>
                <a:cs typeface="Times New Roman" pitchFamily="18" charset="0"/>
              </a:rPr>
              <a:t>V</a:t>
            </a:r>
            <a:r>
              <a:rPr lang="ru-RU" altLang="ru-RU" sz="1600">
                <a:solidFill>
                  <a:schemeClr val="bg1"/>
                </a:solidFill>
                <a:latin typeface="Times New Roman" pitchFamily="18" charset="0"/>
                <a:cs typeface="Times New Roman" pitchFamily="18" charset="0"/>
              </a:rPr>
              <a:t>/</a:t>
            </a:r>
            <a:r>
              <a:rPr lang="en-US" altLang="ru-RU" sz="1600">
                <a:solidFill>
                  <a:schemeClr val="bg1"/>
                </a:solidFill>
                <a:latin typeface="Times New Roman" pitchFamily="18" charset="0"/>
                <a:cs typeface="Times New Roman" pitchFamily="18" charset="0"/>
              </a:rPr>
              <a:t>S</a:t>
            </a:r>
            <a:endParaRPr lang="ru-RU" altLang="ru-RU" sz="1600">
              <a:solidFill>
                <a:schemeClr val="bg1"/>
              </a:solidFill>
              <a:latin typeface="Times New Roman" pitchFamily="18" charset="0"/>
              <a:cs typeface="Times New Roman" pitchFamily="18" charset="0"/>
            </a:endParaRPr>
          </a:p>
          <a:p>
            <a:pPr algn="ctr" eaLnBrk="1" hangingPunct="1">
              <a:lnSpc>
                <a:spcPct val="150000"/>
              </a:lnSpc>
            </a:pPr>
            <a:r>
              <a:rPr lang="ru-RU" altLang="ru-RU" sz="1600">
                <a:solidFill>
                  <a:schemeClr val="bg1"/>
                </a:solidFill>
                <a:latin typeface="Times New Roman" pitchFamily="18" charset="0"/>
                <a:cs typeface="Times New Roman" pitchFamily="18" charset="0"/>
              </a:rPr>
              <a:t>25 000 : 10 000 = 2,5 см</a:t>
            </a:r>
          </a:p>
          <a:p>
            <a:pPr algn="just" eaLnBrk="1" hangingPunct="1">
              <a:lnSpc>
                <a:spcPct val="150000"/>
              </a:lnSpc>
              <a:spcAft>
                <a:spcPts val="1000"/>
              </a:spcAft>
            </a:pPr>
            <a:r>
              <a:rPr lang="ru-RU" altLang="ru-RU" sz="1600">
                <a:solidFill>
                  <a:schemeClr val="bg1"/>
                </a:solidFill>
                <a:latin typeface="Times New Roman" pitchFamily="18" charset="0"/>
                <a:cs typeface="Times New Roman" pitchFamily="18" charset="0"/>
              </a:rPr>
              <a:t> </a:t>
            </a:r>
            <a:r>
              <a:rPr lang="ru-RU" altLang="ru-RU" sz="1600">
                <a:solidFill>
                  <a:schemeClr val="bg1"/>
                </a:solidFill>
              </a:rPr>
              <a:t>Выше 2,5 см потоп подняться не мог, потому что больше в атмосфере нет воды. </a:t>
            </a:r>
          </a:p>
          <a:p>
            <a:pPr algn="just" eaLnBrk="1" hangingPunct="1">
              <a:lnSpc>
                <a:spcPct val="150000"/>
              </a:lnSpc>
              <a:spcAft>
                <a:spcPts val="1000"/>
              </a:spcAft>
              <a:buFont typeface="Lucida Sans" pitchFamily="34" charset="0"/>
              <a:buAutoNum type="arabicParenR" startAt="2"/>
            </a:pPr>
            <a:r>
              <a:rPr lang="ru-RU" altLang="ru-RU" sz="1600">
                <a:solidFill>
                  <a:schemeClr val="bg1"/>
                </a:solidFill>
              </a:rPr>
              <a:t>Такая высота воды была бы лишь в том случае, если бы выпадающий дождь совсем не впитывался в землю и не испарялся</a:t>
            </a:r>
          </a:p>
        </p:txBody>
      </p:sp>
    </p:spTree>
  </p:cSld>
  <p:clrMapOvr>
    <a:masterClrMapping/>
  </p:clrMapOvr>
  <p:transition spd="med">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Апекс">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docProps/app.xml><?xml version="1.0" encoding="utf-8"?>
<Properties xmlns="http://schemas.openxmlformats.org/officeDocument/2006/extended-properties" xmlns:vt="http://schemas.openxmlformats.org/officeDocument/2006/docPropsVTypes">
  <Template>Apex</Template>
  <TotalTime>434</TotalTime>
  <Words>964</Words>
  <Application>Microsoft Office PowerPoint</Application>
  <PresentationFormat>Экран (4:3)</PresentationFormat>
  <Paragraphs>84</Paragraphs>
  <Slides>19</Slides>
  <Notes>1</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2</vt:i4>
      </vt:variant>
      <vt:variant>
        <vt:lpstr>Заголовки слайдов</vt:lpstr>
      </vt:variant>
      <vt:variant>
        <vt:i4>19</vt:i4>
      </vt:variant>
    </vt:vector>
  </HeadingPairs>
  <TitlesOfParts>
    <vt:vector size="31" baseType="lpstr">
      <vt:lpstr>Arial</vt:lpstr>
      <vt:lpstr>Times New Roman</vt:lpstr>
      <vt:lpstr>Wingdings 2</vt:lpstr>
      <vt:lpstr>Wingdings</vt:lpstr>
      <vt:lpstr>Wingdings 3</vt:lpstr>
      <vt:lpstr>Calibri</vt:lpstr>
      <vt:lpstr>Candara</vt:lpstr>
      <vt:lpstr>Symbol</vt:lpstr>
      <vt:lpstr>Monotype Sorts</vt:lpstr>
      <vt:lpstr>Lucida Sans</vt:lpstr>
      <vt:lpstr>Апекс</vt:lpstr>
      <vt:lpstr>Волна</vt:lpstr>
      <vt:lpstr>Сказание о потопе с точки зрения математики</vt:lpstr>
      <vt:lpstr>Цели и задачи работы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Исследование 2. Какую «жилую площадь» занимал Ноев ковчег?  </vt:lpstr>
      <vt:lpstr>ВЫВОД:</vt:lpstr>
      <vt:lpstr>Презентация PowerPoint</vt:lpstr>
      <vt:lpstr>Другие виды наземных животных</vt:lpstr>
      <vt:lpstr>3. Социальный опрос учащихся 5-8 классов </vt:lpstr>
      <vt:lpstr>Презентация PowerPoint</vt:lpstr>
      <vt:lpstr>Заключение</vt:lpstr>
      <vt:lpstr> Список литературы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VAIO</dc:creator>
  <cp:lastModifiedBy>ADM</cp:lastModifiedBy>
  <cp:revision>30</cp:revision>
  <dcterms:created xsi:type="dcterms:W3CDTF">2009-11-11T12:26:20Z</dcterms:created>
  <dcterms:modified xsi:type="dcterms:W3CDTF">2017-02-17T00:01:39Z</dcterms:modified>
</cp:coreProperties>
</file>