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  <p:sldId id="263" r:id="rId9"/>
    <p:sldId id="267" r:id="rId10"/>
    <p:sldId id="268" r:id="rId11"/>
    <p:sldId id="270" r:id="rId12"/>
    <p:sldId id="271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13.xml"/><Relationship Id="rId7" Type="http://schemas.openxmlformats.org/officeDocument/2006/relationships/slide" Target="../slides/slide10.xml"/><Relationship Id="rId2" Type="http://schemas.openxmlformats.org/officeDocument/2006/relationships/slide" Target="../slides/slide6.xml"/><Relationship Id="rId1" Type="http://schemas.openxmlformats.org/officeDocument/2006/relationships/slide" Target="../slides/slide9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503D5-D242-4513-887E-4E2CEE8803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6012C-BEE9-4207-B5B6-B7DC477924E8}">
      <dgm:prSet phldrT="[Текст]" custT="1"/>
      <dgm:spPr/>
      <dgm:t>
        <a:bodyPr/>
        <a:lstStyle/>
        <a:p>
          <a:pPr algn="ctr"/>
          <a:r>
            <a:rPr lang="ru-RU" sz="6600" b="1" dirty="0" smtClean="0"/>
            <a:t>ПРОБЛЕМА</a:t>
          </a:r>
          <a:endParaRPr lang="ru-RU" sz="6600" b="1" dirty="0"/>
        </a:p>
      </dgm:t>
    </dgm:pt>
    <dgm:pt modelId="{4EAAD8FE-E4B3-47EE-BEE6-17670C6B7989}" type="parTrans" cxnId="{5C7D1146-C188-41B0-AA46-5AB210B044C5}">
      <dgm:prSet/>
      <dgm:spPr/>
      <dgm:t>
        <a:bodyPr/>
        <a:lstStyle/>
        <a:p>
          <a:endParaRPr lang="ru-RU"/>
        </a:p>
      </dgm:t>
    </dgm:pt>
    <dgm:pt modelId="{CACAA791-1908-4786-BA8E-2C31D3CF3822}" type="sibTrans" cxnId="{5C7D1146-C188-41B0-AA46-5AB210B044C5}">
      <dgm:prSet/>
      <dgm:spPr/>
      <dgm:t>
        <a:bodyPr/>
        <a:lstStyle/>
        <a:p>
          <a:endParaRPr lang="ru-RU"/>
        </a:p>
      </dgm:t>
    </dgm:pt>
    <dgm:pt modelId="{773C34D1-F418-4B42-A936-7865BA34A469}">
      <dgm:prSet custT="1"/>
      <dgm:spPr/>
      <dgm:t>
        <a:bodyPr/>
        <a:lstStyle/>
        <a:p>
          <a:r>
            <a:rPr lang="ru-RU" sz="2000" dirty="0" smtClean="0">
              <a:latin typeface="New Roman"/>
              <a:ea typeface="Times New Roman"/>
              <a:cs typeface="Times New Roman"/>
            </a:rPr>
            <a:t>формирование  к</a:t>
          </a:r>
          <a:r>
            <a:rPr lang="ru-RU" sz="2000" dirty="0" smtClean="0">
              <a:effectLst/>
              <a:latin typeface="New Roman"/>
              <a:ea typeface="Times New Roman"/>
              <a:cs typeface="Times New Roman"/>
            </a:rPr>
            <a:t>лючевых умений, которые позволяют использовать математические методы, чтобы решать задачи, которые возникают из практики, решать задачи, с которыми мы сталкиваемся в жизни.</a:t>
          </a:r>
          <a:r>
            <a:rPr lang="ru-RU" sz="2000" dirty="0" smtClean="0">
              <a:ea typeface="Calibri"/>
              <a:cs typeface="Times New Roman"/>
            </a:rPr>
            <a:t/>
          </a:r>
          <a:br>
            <a:rPr lang="ru-RU" sz="2000" dirty="0" smtClean="0">
              <a:ea typeface="Calibri"/>
              <a:cs typeface="Times New Roman"/>
            </a:rPr>
          </a:br>
          <a:endParaRPr lang="ru-RU" sz="2000" dirty="0"/>
        </a:p>
      </dgm:t>
    </dgm:pt>
    <dgm:pt modelId="{48B9EA3A-6935-4998-A530-C98EA8467B0D}" type="parTrans" cxnId="{5B3E86F4-70C9-4A23-85D1-9338F463A104}">
      <dgm:prSet/>
      <dgm:spPr/>
      <dgm:t>
        <a:bodyPr/>
        <a:lstStyle/>
        <a:p>
          <a:endParaRPr lang="ru-RU"/>
        </a:p>
      </dgm:t>
    </dgm:pt>
    <dgm:pt modelId="{DE64973A-AAC7-463E-9787-561E7BAF970D}" type="sibTrans" cxnId="{5B3E86F4-70C9-4A23-85D1-9338F463A104}">
      <dgm:prSet/>
      <dgm:spPr/>
      <dgm:t>
        <a:bodyPr/>
        <a:lstStyle/>
        <a:p>
          <a:endParaRPr lang="ru-RU"/>
        </a:p>
      </dgm:t>
    </dgm:pt>
    <dgm:pt modelId="{4F47789A-24AF-4F9E-AA27-4CF80C552387}" type="pres">
      <dgm:prSet presAssocID="{670503D5-D242-4513-887E-4E2CEE8803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FFB23-8F90-48F5-9E6A-4198D1A335AE}" type="pres">
      <dgm:prSet presAssocID="{C596012C-BEE9-4207-B5B6-B7DC477924E8}" presName="node" presStyleLbl="node1" presStyleIdx="0" presStyleCnt="2" custScaleX="221166" custLinFactNeighborX="14587" custLinFactNeighborY="3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270C-C2E9-4C94-B2DB-CDCD67C0FB3D}" type="pres">
      <dgm:prSet presAssocID="{CACAA791-1908-4786-BA8E-2C31D3CF3822}" presName="sibTrans" presStyleCnt="0"/>
      <dgm:spPr/>
    </dgm:pt>
    <dgm:pt modelId="{96EFDAD4-6590-4172-8F55-38BC1BE92A08}" type="pres">
      <dgm:prSet presAssocID="{773C34D1-F418-4B42-A936-7865BA34A469}" presName="node" presStyleLbl="node1" presStyleIdx="1" presStyleCnt="2" custScaleX="187411" custLinFactNeighborX="3857" custLinFactNeighborY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E86F4-70C9-4A23-85D1-9338F463A104}" srcId="{670503D5-D242-4513-887E-4E2CEE8803AD}" destId="{773C34D1-F418-4B42-A936-7865BA34A469}" srcOrd="1" destOrd="0" parTransId="{48B9EA3A-6935-4998-A530-C98EA8467B0D}" sibTransId="{DE64973A-AAC7-463E-9787-561E7BAF970D}"/>
    <dgm:cxn modelId="{9FE305C3-C78E-4EBB-A063-D29D65AFCCF7}" type="presOf" srcId="{670503D5-D242-4513-887E-4E2CEE8803AD}" destId="{4F47789A-24AF-4F9E-AA27-4CF80C552387}" srcOrd="0" destOrd="0" presId="urn:microsoft.com/office/officeart/2005/8/layout/default"/>
    <dgm:cxn modelId="{5C7D1146-C188-41B0-AA46-5AB210B044C5}" srcId="{670503D5-D242-4513-887E-4E2CEE8803AD}" destId="{C596012C-BEE9-4207-B5B6-B7DC477924E8}" srcOrd="0" destOrd="0" parTransId="{4EAAD8FE-E4B3-47EE-BEE6-17670C6B7989}" sibTransId="{CACAA791-1908-4786-BA8E-2C31D3CF3822}"/>
    <dgm:cxn modelId="{57BD3666-D8CE-4DD8-A18A-D90FBAEF845D}" type="presOf" srcId="{773C34D1-F418-4B42-A936-7865BA34A469}" destId="{96EFDAD4-6590-4172-8F55-38BC1BE92A08}" srcOrd="0" destOrd="0" presId="urn:microsoft.com/office/officeart/2005/8/layout/default"/>
    <dgm:cxn modelId="{7BDF84A9-E145-452D-9D01-AFB38FB82E3C}" type="presOf" srcId="{C596012C-BEE9-4207-B5B6-B7DC477924E8}" destId="{D53FFB23-8F90-48F5-9E6A-4198D1A335AE}" srcOrd="0" destOrd="0" presId="urn:microsoft.com/office/officeart/2005/8/layout/default"/>
    <dgm:cxn modelId="{0C50A1F0-8515-43FF-A073-1926A561407A}" type="presParOf" srcId="{4F47789A-24AF-4F9E-AA27-4CF80C552387}" destId="{D53FFB23-8F90-48F5-9E6A-4198D1A335AE}" srcOrd="0" destOrd="0" presId="urn:microsoft.com/office/officeart/2005/8/layout/default"/>
    <dgm:cxn modelId="{24FCC3F1-5FE7-42ED-9A3F-BA71355F1242}" type="presParOf" srcId="{4F47789A-24AF-4F9E-AA27-4CF80C552387}" destId="{94AF270C-C2E9-4C94-B2DB-CDCD67C0FB3D}" srcOrd="1" destOrd="0" presId="urn:microsoft.com/office/officeart/2005/8/layout/default"/>
    <dgm:cxn modelId="{E27F3350-4A16-4F09-AC35-9C23FB50D9A1}" type="presParOf" srcId="{4F47789A-24AF-4F9E-AA27-4CF80C552387}" destId="{96EFDAD4-6590-4172-8F55-38BC1BE92A0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87EDC-2AFA-42B0-89F2-24C7E81BE17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435CB-A2CE-4B1B-8FA6-34F1C7B6D282}">
      <dgm:prSet phldrT="[Текст]" custT="1"/>
      <dgm:spPr/>
      <dgm:t>
        <a:bodyPr/>
        <a:lstStyle/>
        <a:p>
          <a:r>
            <a:rPr lang="ru-RU" sz="4800" dirty="0" smtClean="0"/>
            <a:t>ЗАДАЧИ ПО РАЗВИТИЮ МГ</a:t>
          </a:r>
          <a:endParaRPr lang="ru-RU" sz="7200" dirty="0"/>
        </a:p>
      </dgm:t>
    </dgm:pt>
    <dgm:pt modelId="{2FDE96D1-70A1-4EAD-B8B5-CEBBEFA9ACDD}" type="parTrans" cxnId="{E1C5E837-C9D3-4E46-9D39-4877A50C0A56}">
      <dgm:prSet/>
      <dgm:spPr/>
      <dgm:t>
        <a:bodyPr/>
        <a:lstStyle/>
        <a:p>
          <a:endParaRPr lang="ru-RU"/>
        </a:p>
      </dgm:t>
    </dgm:pt>
    <dgm:pt modelId="{909D6398-2F3F-4816-8360-90F6CD39BD44}" type="sibTrans" cxnId="{E1C5E837-C9D3-4E46-9D39-4877A50C0A56}">
      <dgm:prSet/>
      <dgm:spPr/>
      <dgm:t>
        <a:bodyPr/>
        <a:lstStyle/>
        <a:p>
          <a:endParaRPr lang="ru-RU"/>
        </a:p>
      </dgm:t>
    </dgm:pt>
    <dgm:pt modelId="{CA5B229C-9ED5-4D42-8F47-24C35D7E854A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1" action="ppaction://hlinksldjump"/>
            </a:rPr>
            <a:t>Незнакомый контекст</a:t>
          </a:r>
          <a:endParaRPr lang="ru-RU" sz="2000" dirty="0"/>
        </a:p>
      </dgm:t>
    </dgm:pt>
    <dgm:pt modelId="{8B57FA96-BDDA-4BF1-BC24-FB72001BB0A9}" type="parTrans" cxnId="{E2D454A7-3A63-4389-8DCB-29BF33FA372C}">
      <dgm:prSet/>
      <dgm:spPr/>
      <dgm:t>
        <a:bodyPr/>
        <a:lstStyle/>
        <a:p>
          <a:endParaRPr lang="ru-RU"/>
        </a:p>
      </dgm:t>
    </dgm:pt>
    <dgm:pt modelId="{AEB9BFD8-8345-4EC1-9B4E-64C765A7A43D}" type="sibTrans" cxnId="{E2D454A7-3A63-4389-8DCB-29BF33FA372C}">
      <dgm:prSet/>
      <dgm:spPr/>
      <dgm:t>
        <a:bodyPr/>
        <a:lstStyle/>
        <a:p>
          <a:endParaRPr lang="ru-RU"/>
        </a:p>
      </dgm:t>
    </dgm:pt>
    <dgm:pt modelId="{D6F30C95-95F0-4199-989F-76F63191D00C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2" action="ppaction://hlinksldjump"/>
            </a:rPr>
            <a:t>Прикидки и оценки</a:t>
          </a:r>
          <a:endParaRPr lang="ru-RU" sz="2000" dirty="0"/>
        </a:p>
      </dgm:t>
    </dgm:pt>
    <dgm:pt modelId="{C38F2D43-FB0E-467B-A468-1D125889FF2D}" type="parTrans" cxnId="{E32189EC-895E-4B46-B620-DE2EA917BB9A}">
      <dgm:prSet/>
      <dgm:spPr/>
      <dgm:t>
        <a:bodyPr/>
        <a:lstStyle/>
        <a:p>
          <a:endParaRPr lang="ru-RU"/>
        </a:p>
      </dgm:t>
    </dgm:pt>
    <dgm:pt modelId="{9308F40B-9BBD-47FD-8B04-844234A11817}" type="sibTrans" cxnId="{E32189EC-895E-4B46-B620-DE2EA917BB9A}">
      <dgm:prSet/>
      <dgm:spPr/>
      <dgm:t>
        <a:bodyPr/>
        <a:lstStyle/>
        <a:p>
          <a:endParaRPr lang="ru-RU"/>
        </a:p>
      </dgm:t>
    </dgm:pt>
    <dgm:pt modelId="{09490C17-E471-475D-9105-438731D983BE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3" action="ppaction://hlinksldjump"/>
            </a:rPr>
            <a:t>Геометрия</a:t>
          </a:r>
          <a:endParaRPr lang="ru-RU" sz="2000" dirty="0" smtClean="0"/>
        </a:p>
      </dgm:t>
    </dgm:pt>
    <dgm:pt modelId="{D9260818-97EC-4CBF-8530-429A27A767E6}" type="parTrans" cxnId="{C15E4EDF-763E-4809-8286-C9BEAED1991C}">
      <dgm:prSet/>
      <dgm:spPr/>
      <dgm:t>
        <a:bodyPr/>
        <a:lstStyle/>
        <a:p>
          <a:endParaRPr lang="ru-RU"/>
        </a:p>
      </dgm:t>
    </dgm:pt>
    <dgm:pt modelId="{3FDCC48E-5A6D-41FE-B5BF-9A59DAB760F8}" type="sibTrans" cxnId="{C15E4EDF-763E-4809-8286-C9BEAED1991C}">
      <dgm:prSet/>
      <dgm:spPr/>
      <dgm:t>
        <a:bodyPr/>
        <a:lstStyle/>
        <a:p>
          <a:endParaRPr lang="ru-RU"/>
        </a:p>
      </dgm:t>
    </dgm:pt>
    <dgm:pt modelId="{B3AB23E7-4E73-456C-8A3C-4CBD2F1DE24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4" action="ppaction://hlinksldjump"/>
            </a:rPr>
            <a:t>Урезанная средняя</a:t>
          </a:r>
          <a:endParaRPr lang="ru-RU" sz="2000" dirty="0"/>
        </a:p>
      </dgm:t>
    </dgm:pt>
    <dgm:pt modelId="{D4387161-F9F6-431D-9559-9DE1074173B6}" type="parTrans" cxnId="{6F47FB80-6AAD-444A-9A47-43528ED35DC9}">
      <dgm:prSet/>
      <dgm:spPr/>
      <dgm:t>
        <a:bodyPr/>
        <a:lstStyle/>
        <a:p>
          <a:endParaRPr lang="ru-RU"/>
        </a:p>
      </dgm:t>
    </dgm:pt>
    <dgm:pt modelId="{21EDFCE7-1888-4137-8804-F99793D75152}" type="sibTrans" cxnId="{6F47FB80-6AAD-444A-9A47-43528ED35DC9}">
      <dgm:prSet/>
      <dgm:spPr/>
      <dgm:t>
        <a:bodyPr/>
        <a:lstStyle/>
        <a:p>
          <a:endParaRPr lang="ru-RU"/>
        </a:p>
      </dgm:t>
    </dgm:pt>
    <dgm:pt modelId="{26F08556-48ED-4736-B77C-B193B380D704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04C4B11-8634-4F01-9569-4CBD90A284ED}" type="parTrans" cxnId="{1C5C45C3-7D71-4337-B54B-16B681630970}">
      <dgm:prSet/>
      <dgm:spPr/>
      <dgm:t>
        <a:bodyPr/>
        <a:lstStyle/>
        <a:p>
          <a:endParaRPr lang="ru-RU"/>
        </a:p>
      </dgm:t>
    </dgm:pt>
    <dgm:pt modelId="{9F476CDF-EB8E-43EF-A02E-48E5A49CA053}" type="sibTrans" cxnId="{1C5C45C3-7D71-4337-B54B-16B681630970}">
      <dgm:prSet/>
      <dgm:spPr/>
      <dgm:t>
        <a:bodyPr/>
        <a:lstStyle/>
        <a:p>
          <a:endParaRPr lang="ru-RU"/>
        </a:p>
      </dgm:t>
    </dgm:pt>
    <dgm:pt modelId="{2437B46B-9EAB-4279-8DF9-64AE78CC7186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5" action="ppaction://hlinksldjump"/>
            </a:rPr>
            <a:t>Чтение текста</a:t>
          </a:r>
          <a:endParaRPr lang="ru-RU" sz="2000" dirty="0"/>
        </a:p>
      </dgm:t>
    </dgm:pt>
    <dgm:pt modelId="{4F62CDBD-9FD5-4C6C-BBB0-68088337D8CF}" type="parTrans" cxnId="{4D698BA7-5847-4578-BCFA-436394D3FD7F}">
      <dgm:prSet/>
      <dgm:spPr/>
      <dgm:t>
        <a:bodyPr/>
        <a:lstStyle/>
        <a:p>
          <a:endParaRPr lang="ru-RU"/>
        </a:p>
      </dgm:t>
    </dgm:pt>
    <dgm:pt modelId="{71BC7A13-71FF-4B06-94B4-BA79D2EBC5A4}" type="sibTrans" cxnId="{4D698BA7-5847-4578-BCFA-436394D3FD7F}">
      <dgm:prSet/>
      <dgm:spPr/>
      <dgm:t>
        <a:bodyPr/>
        <a:lstStyle/>
        <a:p>
          <a:endParaRPr lang="ru-RU"/>
        </a:p>
      </dgm:t>
    </dgm:pt>
    <dgm:pt modelId="{ECA42491-8DA3-431C-9BF2-73D1B9F93136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6" action="ppaction://hlinksldjump"/>
            </a:rPr>
            <a:t>Логическая грамотность</a:t>
          </a:r>
          <a:endParaRPr lang="ru-RU" sz="2000" dirty="0"/>
        </a:p>
      </dgm:t>
    </dgm:pt>
    <dgm:pt modelId="{39B59440-EAAC-434B-AE3F-AA6EE63CD413}" type="parTrans" cxnId="{F31689D0-8317-4892-846C-520D154B5185}">
      <dgm:prSet/>
      <dgm:spPr/>
      <dgm:t>
        <a:bodyPr/>
        <a:lstStyle/>
        <a:p>
          <a:endParaRPr lang="ru-RU"/>
        </a:p>
      </dgm:t>
    </dgm:pt>
    <dgm:pt modelId="{429B1A00-60AA-4FEF-9029-170D31286F5B}" type="sibTrans" cxnId="{F31689D0-8317-4892-846C-520D154B5185}">
      <dgm:prSet/>
      <dgm:spPr/>
      <dgm:t>
        <a:bodyPr/>
        <a:lstStyle/>
        <a:p>
          <a:endParaRPr lang="ru-RU"/>
        </a:p>
      </dgm:t>
    </dgm:pt>
    <dgm:pt modelId="{A901581F-16CB-4E0F-A304-D1AF2AE45A35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7" action="ppaction://hlinksldjump"/>
            </a:rPr>
            <a:t>Работа с графическими представлениями информации</a:t>
          </a:r>
          <a:endParaRPr lang="ru-RU" sz="2000" dirty="0"/>
        </a:p>
      </dgm:t>
    </dgm:pt>
    <dgm:pt modelId="{59A46FF7-D01E-46B6-BDC8-D4EED9598FAD}" type="parTrans" cxnId="{B61839EA-B5BD-4415-8C22-F75D825F2393}">
      <dgm:prSet/>
      <dgm:spPr/>
    </dgm:pt>
    <dgm:pt modelId="{1D4BAF17-379C-4EF9-952C-9F4CD14438A9}" type="sibTrans" cxnId="{B61839EA-B5BD-4415-8C22-F75D825F2393}">
      <dgm:prSet/>
      <dgm:spPr/>
    </dgm:pt>
    <dgm:pt modelId="{C3DB3567-EE11-43D8-9FDA-5BF61DEDD5CF}">
      <dgm:prSet custT="1"/>
      <dgm:spPr/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hlinkClick xmlns:r="http://schemas.openxmlformats.org/officeDocument/2006/relationships" r:id="rId8" action="ppaction://hlinksldjump"/>
            </a:rPr>
            <a:t>Экономика </a:t>
          </a:r>
          <a:endParaRPr lang="ru-RU" sz="2000" dirty="0"/>
        </a:p>
      </dgm:t>
    </dgm:pt>
    <dgm:pt modelId="{14B4929C-3A1E-4637-94B3-4A6286EBF570}" type="parTrans" cxnId="{9069787B-DB3D-4267-BCD9-69ED40809F78}">
      <dgm:prSet/>
      <dgm:spPr/>
    </dgm:pt>
    <dgm:pt modelId="{5B8185DA-B3DA-4B83-B6B7-8047142F3789}" type="sibTrans" cxnId="{9069787B-DB3D-4267-BCD9-69ED40809F78}">
      <dgm:prSet/>
      <dgm:spPr/>
    </dgm:pt>
    <dgm:pt modelId="{A658471F-606F-4B9C-A198-BDC172268FC6}" type="pres">
      <dgm:prSet presAssocID="{0C287EDC-2AFA-42B0-89F2-24C7E81BE1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E36C58-8698-4722-A5C6-5BF2EDC9321D}" type="pres">
      <dgm:prSet presAssocID="{ED3435CB-A2CE-4B1B-8FA6-34F1C7B6D282}" presName="linNode" presStyleCnt="0"/>
      <dgm:spPr/>
    </dgm:pt>
    <dgm:pt modelId="{D7628846-B3ED-45FB-87B2-A4E9297E6806}" type="pres">
      <dgm:prSet presAssocID="{ED3435CB-A2CE-4B1B-8FA6-34F1C7B6D28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50D85-6413-4725-A79E-6767D36D83DD}" type="pres">
      <dgm:prSet presAssocID="{ED3435CB-A2CE-4B1B-8FA6-34F1C7B6D282}" presName="childShp" presStyleLbl="bgAccFollowNode1" presStyleIdx="0" presStyleCnt="1" custLinFactNeighborX="0" custLinFactNeighborY="-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EA3B7-037B-456F-9CB4-AEC77043C9E4}" type="presOf" srcId="{CA5B229C-9ED5-4D42-8F47-24C35D7E854A}" destId="{A3050D85-6413-4725-A79E-6767D36D83DD}" srcOrd="0" destOrd="3" presId="urn:microsoft.com/office/officeart/2005/8/layout/vList6"/>
    <dgm:cxn modelId="{96DEF7D0-C907-4232-AA46-21E8E05F3168}" type="presOf" srcId="{D6F30C95-95F0-4199-989F-76F63191D00C}" destId="{A3050D85-6413-4725-A79E-6767D36D83DD}" srcOrd="0" destOrd="0" presId="urn:microsoft.com/office/officeart/2005/8/layout/vList6"/>
    <dgm:cxn modelId="{3E4CCC5A-2DB7-4DE4-BFA3-04A063E3F48F}" type="presOf" srcId="{26F08556-48ED-4736-B77C-B193B380D704}" destId="{A3050D85-6413-4725-A79E-6767D36D83DD}" srcOrd="0" destOrd="8" presId="urn:microsoft.com/office/officeart/2005/8/layout/vList6"/>
    <dgm:cxn modelId="{B61839EA-B5BD-4415-8C22-F75D825F2393}" srcId="{ED3435CB-A2CE-4B1B-8FA6-34F1C7B6D282}" destId="{A901581F-16CB-4E0F-A304-D1AF2AE45A35}" srcOrd="4" destOrd="0" parTransId="{59A46FF7-D01E-46B6-BDC8-D4EED9598FAD}" sibTransId="{1D4BAF17-379C-4EF9-952C-9F4CD14438A9}"/>
    <dgm:cxn modelId="{B1E9C6C7-C307-4B39-B584-D1C5EDE780AF}" type="presOf" srcId="{A901581F-16CB-4E0F-A304-D1AF2AE45A35}" destId="{A3050D85-6413-4725-A79E-6767D36D83DD}" srcOrd="0" destOrd="4" presId="urn:microsoft.com/office/officeart/2005/8/layout/vList6"/>
    <dgm:cxn modelId="{10CBA020-ADC0-4BB7-8DE1-A42940C8AF73}" type="presOf" srcId="{09490C17-E471-475D-9105-438731D983BE}" destId="{A3050D85-6413-4725-A79E-6767D36D83DD}" srcOrd="0" destOrd="6" presId="urn:microsoft.com/office/officeart/2005/8/layout/vList6"/>
    <dgm:cxn modelId="{D473C281-89FB-4CA2-AE4D-48B32E598C0D}" type="presOf" srcId="{ECA42491-8DA3-431C-9BF2-73D1B9F93136}" destId="{A3050D85-6413-4725-A79E-6767D36D83DD}" srcOrd="0" destOrd="2" presId="urn:microsoft.com/office/officeart/2005/8/layout/vList6"/>
    <dgm:cxn modelId="{9069787B-DB3D-4267-BCD9-69ED40809F78}" srcId="{ED3435CB-A2CE-4B1B-8FA6-34F1C7B6D282}" destId="{C3DB3567-EE11-43D8-9FDA-5BF61DEDD5CF}" srcOrd="5" destOrd="0" parTransId="{14B4929C-3A1E-4637-94B3-4A6286EBF570}" sibTransId="{5B8185DA-B3DA-4B83-B6B7-8047142F3789}"/>
    <dgm:cxn modelId="{6F47FB80-6AAD-444A-9A47-43528ED35DC9}" srcId="{ED3435CB-A2CE-4B1B-8FA6-34F1C7B6D282}" destId="{B3AB23E7-4E73-456C-8A3C-4CBD2F1DE249}" srcOrd="7" destOrd="0" parTransId="{D4387161-F9F6-431D-9559-9DE1074173B6}" sibTransId="{21EDFCE7-1888-4137-8804-F99793D75152}"/>
    <dgm:cxn modelId="{F31689D0-8317-4892-846C-520D154B5185}" srcId="{ED3435CB-A2CE-4B1B-8FA6-34F1C7B6D282}" destId="{ECA42491-8DA3-431C-9BF2-73D1B9F93136}" srcOrd="2" destOrd="0" parTransId="{39B59440-EAAC-434B-AE3F-AA6EE63CD413}" sibTransId="{429B1A00-60AA-4FEF-9029-170D31286F5B}"/>
    <dgm:cxn modelId="{C77A8D18-E459-4D8D-82D3-61B3F6F7F307}" type="presOf" srcId="{B3AB23E7-4E73-456C-8A3C-4CBD2F1DE249}" destId="{A3050D85-6413-4725-A79E-6767D36D83DD}" srcOrd="0" destOrd="7" presId="urn:microsoft.com/office/officeart/2005/8/layout/vList6"/>
    <dgm:cxn modelId="{23166F01-E716-42DA-A333-013CFE1B7AE0}" type="presOf" srcId="{0C287EDC-2AFA-42B0-89F2-24C7E81BE17F}" destId="{A658471F-606F-4B9C-A198-BDC172268FC6}" srcOrd="0" destOrd="0" presId="urn:microsoft.com/office/officeart/2005/8/layout/vList6"/>
    <dgm:cxn modelId="{C15E4EDF-763E-4809-8286-C9BEAED1991C}" srcId="{ED3435CB-A2CE-4B1B-8FA6-34F1C7B6D282}" destId="{09490C17-E471-475D-9105-438731D983BE}" srcOrd="6" destOrd="0" parTransId="{D9260818-97EC-4CBF-8530-429A27A767E6}" sibTransId="{3FDCC48E-5A6D-41FE-B5BF-9A59DAB760F8}"/>
    <dgm:cxn modelId="{E2D454A7-3A63-4389-8DCB-29BF33FA372C}" srcId="{ED3435CB-A2CE-4B1B-8FA6-34F1C7B6D282}" destId="{CA5B229C-9ED5-4D42-8F47-24C35D7E854A}" srcOrd="3" destOrd="0" parTransId="{8B57FA96-BDDA-4BF1-BC24-FB72001BB0A9}" sibTransId="{AEB9BFD8-8345-4EC1-9B4E-64C765A7A43D}"/>
    <dgm:cxn modelId="{1C5C45C3-7D71-4337-B54B-16B681630970}" srcId="{ED3435CB-A2CE-4B1B-8FA6-34F1C7B6D282}" destId="{26F08556-48ED-4736-B77C-B193B380D704}" srcOrd="8" destOrd="0" parTransId="{A04C4B11-8634-4F01-9569-4CBD90A284ED}" sibTransId="{9F476CDF-EB8E-43EF-A02E-48E5A49CA053}"/>
    <dgm:cxn modelId="{BA1D67C1-EEA2-4F45-8488-6C395DCA0AA4}" type="presOf" srcId="{ED3435CB-A2CE-4B1B-8FA6-34F1C7B6D282}" destId="{D7628846-B3ED-45FB-87B2-A4E9297E6806}" srcOrd="0" destOrd="0" presId="urn:microsoft.com/office/officeart/2005/8/layout/vList6"/>
    <dgm:cxn modelId="{4D698BA7-5847-4578-BCFA-436394D3FD7F}" srcId="{ED3435CB-A2CE-4B1B-8FA6-34F1C7B6D282}" destId="{2437B46B-9EAB-4279-8DF9-64AE78CC7186}" srcOrd="1" destOrd="0" parTransId="{4F62CDBD-9FD5-4C6C-BBB0-68088337D8CF}" sibTransId="{71BC7A13-71FF-4B06-94B4-BA79D2EBC5A4}"/>
    <dgm:cxn modelId="{FF7598C1-47A4-4D19-AC0A-9EF8C472542D}" type="presOf" srcId="{C3DB3567-EE11-43D8-9FDA-5BF61DEDD5CF}" destId="{A3050D85-6413-4725-A79E-6767D36D83DD}" srcOrd="0" destOrd="5" presId="urn:microsoft.com/office/officeart/2005/8/layout/vList6"/>
    <dgm:cxn modelId="{33AFFA76-3B7A-44C4-A1A9-A42014BE6EC4}" type="presOf" srcId="{2437B46B-9EAB-4279-8DF9-64AE78CC7186}" destId="{A3050D85-6413-4725-A79E-6767D36D83DD}" srcOrd="0" destOrd="1" presId="urn:microsoft.com/office/officeart/2005/8/layout/vList6"/>
    <dgm:cxn modelId="{E32189EC-895E-4B46-B620-DE2EA917BB9A}" srcId="{ED3435CB-A2CE-4B1B-8FA6-34F1C7B6D282}" destId="{D6F30C95-95F0-4199-989F-76F63191D00C}" srcOrd="0" destOrd="0" parTransId="{C38F2D43-FB0E-467B-A468-1D125889FF2D}" sibTransId="{9308F40B-9BBD-47FD-8B04-844234A11817}"/>
    <dgm:cxn modelId="{E1C5E837-C9D3-4E46-9D39-4877A50C0A56}" srcId="{0C287EDC-2AFA-42B0-89F2-24C7E81BE17F}" destId="{ED3435CB-A2CE-4B1B-8FA6-34F1C7B6D282}" srcOrd="0" destOrd="0" parTransId="{2FDE96D1-70A1-4EAD-B8B5-CEBBEFA9ACDD}" sibTransId="{909D6398-2F3F-4816-8360-90F6CD39BD44}"/>
    <dgm:cxn modelId="{D1D9EDB9-822C-4A01-9CA5-AEF462F19DF9}" type="presParOf" srcId="{A658471F-606F-4B9C-A198-BDC172268FC6}" destId="{40E36C58-8698-4722-A5C6-5BF2EDC9321D}" srcOrd="0" destOrd="0" presId="urn:microsoft.com/office/officeart/2005/8/layout/vList6"/>
    <dgm:cxn modelId="{E2966FF3-CF77-4D0B-BDA9-1A88CC9FD299}" type="presParOf" srcId="{40E36C58-8698-4722-A5C6-5BF2EDC9321D}" destId="{D7628846-B3ED-45FB-87B2-A4E9297E6806}" srcOrd="0" destOrd="0" presId="urn:microsoft.com/office/officeart/2005/8/layout/vList6"/>
    <dgm:cxn modelId="{96FD5157-7765-4C0C-8A41-A320071AF6CB}" type="presParOf" srcId="{40E36C58-8698-4722-A5C6-5BF2EDC9321D}" destId="{A3050D85-6413-4725-A79E-6767D36D8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FB23-8F90-48F5-9E6A-4198D1A335AE}">
      <dsp:nvSpPr>
        <dsp:cNvPr id="0" name=""/>
        <dsp:cNvSpPr/>
      </dsp:nvSpPr>
      <dsp:spPr>
        <a:xfrm>
          <a:off x="12" y="518609"/>
          <a:ext cx="8964475" cy="243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/>
            <a:t>ПРОБЛЕМА</a:t>
          </a:r>
          <a:endParaRPr lang="ru-RU" sz="6600" b="1" kern="1200" dirty="0"/>
        </a:p>
      </dsp:txBody>
      <dsp:txXfrm>
        <a:off x="12" y="518609"/>
        <a:ext cx="8964475" cy="2431967"/>
      </dsp:txXfrm>
    </dsp:sp>
    <dsp:sp modelId="{96EFDAD4-6590-4172-8F55-38BC1BE92A08}">
      <dsp:nvSpPr>
        <dsp:cNvPr id="0" name=""/>
        <dsp:cNvSpPr/>
      </dsp:nvSpPr>
      <dsp:spPr>
        <a:xfrm>
          <a:off x="840433" y="3226646"/>
          <a:ext cx="7596291" cy="2431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New Roman"/>
              <a:ea typeface="Times New Roman"/>
              <a:cs typeface="Times New Roman"/>
            </a:rPr>
            <a:t>формирование  к</a:t>
          </a:r>
          <a:r>
            <a:rPr lang="ru-RU" sz="2000" kern="1200" dirty="0" smtClean="0">
              <a:effectLst/>
              <a:latin typeface="New Roman"/>
              <a:ea typeface="Times New Roman"/>
              <a:cs typeface="Times New Roman"/>
            </a:rPr>
            <a:t>лючевых умений, которые позволяют использовать математические методы, чтобы решать задачи, которые возникают из практики, решать задачи, с которыми мы сталкиваемся в жизни.</a:t>
          </a:r>
          <a:r>
            <a:rPr lang="ru-RU" sz="2000" kern="1200" dirty="0" smtClean="0">
              <a:ea typeface="Calibri"/>
              <a:cs typeface="Times New Roman"/>
            </a:rPr>
            <a:t/>
          </a:r>
          <a:br>
            <a:rPr lang="ru-RU" sz="2000" kern="1200" dirty="0" smtClean="0">
              <a:ea typeface="Calibri"/>
              <a:cs typeface="Times New Roman"/>
            </a:rPr>
          </a:br>
          <a:endParaRPr lang="ru-RU" sz="2000" kern="1200" dirty="0"/>
        </a:p>
      </dsp:txBody>
      <dsp:txXfrm>
        <a:off x="840433" y="3226646"/>
        <a:ext cx="7596291" cy="2431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50D85-6413-4725-A79E-6767D36D83DD}">
      <dsp:nvSpPr>
        <dsp:cNvPr id="0" name=""/>
        <dsp:cNvSpPr/>
      </dsp:nvSpPr>
      <dsp:spPr>
        <a:xfrm>
          <a:off x="3657599" y="0"/>
          <a:ext cx="5486400" cy="65527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Прикидки и оценки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Чтение текста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Логическая грамотность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Незнакомый контекст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Работа с графическими представлениями информации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Экономика </a:t>
          </a:r>
          <a:endParaRPr lang="ru-RU" sz="20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Геометрия</a:t>
          </a:r>
          <a:endParaRPr lang="ru-RU" sz="20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Урезанная средняя</a:t>
          </a:r>
          <a:endParaRPr lang="ru-RU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657599" y="819091"/>
        <a:ext cx="3429000" cy="4914546"/>
      </dsp:txXfrm>
    </dsp:sp>
    <dsp:sp modelId="{D7628846-B3ED-45FB-87B2-A4E9297E6806}">
      <dsp:nvSpPr>
        <dsp:cNvPr id="0" name=""/>
        <dsp:cNvSpPr/>
      </dsp:nvSpPr>
      <dsp:spPr>
        <a:xfrm>
          <a:off x="0" y="0"/>
          <a:ext cx="3657600" cy="6552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ЗАДАЧИ ПО РАЗВИТИЮ МГ</a:t>
          </a:r>
          <a:endParaRPr lang="ru-RU" sz="7200" kern="1200" dirty="0"/>
        </a:p>
      </dsp:txBody>
      <dsp:txXfrm>
        <a:off x="178549" y="178549"/>
        <a:ext cx="3300502" cy="619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1D071-8BA8-4E91-B072-1BD8F132076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41A0-254E-4431-BB99-4880A496F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2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241A0-254E-4431-BB99-4880A496FD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8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3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5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0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9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E068-1B4C-4148-BFF3-B9434ED89158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CD3E-D964-459C-A845-610E0896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elpzaochniku.ru/wp-content/uploads/2018/11/5zad_vpr_6_mate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647/0016fd2e-35c3a48a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6"/>
          <a:stretch/>
        </p:blipFill>
        <p:spPr bwMode="auto">
          <a:xfrm>
            <a:off x="21357" y="14560"/>
            <a:ext cx="9144000" cy="67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0" y="2636912"/>
            <a:ext cx="7787208" cy="37772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</a:rPr>
              <a:t>Задача 1.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 На графике показано, как изменялась температура воздуха с 3 по 5 апреля. По горизонтали указано время суток, по вертикали — значение температуры в градусах Цельсия.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A. </a:t>
            </a:r>
            <a:r>
              <a:rPr lang="ru-RU" dirty="0" err="1" smtClean="0">
                <a:effectLst/>
                <a:latin typeface="New Roman"/>
                <a:ea typeface="Calibri"/>
                <a:cs typeface="Times New Roman"/>
              </a:rPr>
              <a:t>Найдите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наименьшее значение температуры 4 апреля. Ответ </a:t>
            </a:r>
            <a:r>
              <a:rPr lang="ru-RU" dirty="0" err="1" smtClean="0">
                <a:effectLst/>
                <a:latin typeface="New Roman"/>
                <a:ea typeface="Calibri"/>
                <a:cs typeface="Times New Roman"/>
              </a:rPr>
              <a:t>дайте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в градусах Цельсия.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B. В течение скольких часов температура 5 апреля была меньше 4 градусов Цельсия?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C. </a:t>
            </a:r>
            <a:r>
              <a:rPr lang="ru-RU" dirty="0" err="1" smtClean="0">
                <a:effectLst/>
                <a:latin typeface="New Roman"/>
                <a:ea typeface="Calibri"/>
                <a:cs typeface="Times New Roman"/>
              </a:rPr>
              <a:t>Найдите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значение температуры 4 апреля в 3 часа дня. Ответ </a:t>
            </a:r>
            <a:r>
              <a:rPr lang="ru-RU" dirty="0" err="1" smtClean="0">
                <a:effectLst/>
                <a:latin typeface="New Roman"/>
                <a:ea typeface="Calibri"/>
                <a:cs typeface="Times New Roman"/>
              </a:rPr>
              <a:t>дайте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в градусах Цельсия.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tudio.dppo.edu.ru/asset-v1:RC+001+2020+type@asset+block@fg_information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5678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60232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Графики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99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Экономика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Интернет-провайдер (компания, оказывающая услуги по подключению к сети Интернет) предлагает три тарифных плана.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24798"/>
              </p:ext>
            </p:extLst>
          </p:nvPr>
        </p:nvGraphicFramePr>
        <p:xfrm>
          <a:off x="467544" y="3356992"/>
          <a:ext cx="6273800" cy="1674749"/>
        </p:xfrm>
        <a:graphic>
          <a:graphicData uri="http://schemas.openxmlformats.org/drawingml/2006/table">
            <a:tbl>
              <a:tblPr firstRow="1" firstCol="1" bandRow="1"/>
              <a:tblGrid>
                <a:gridCol w="1104265"/>
                <a:gridCol w="2559050"/>
                <a:gridCol w="26104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New Roman"/>
                          <a:ea typeface="Calibri"/>
                          <a:cs typeface="Times New Roman"/>
                        </a:rPr>
                        <a:t>Тарифный 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New Roman"/>
                          <a:ea typeface="Calibri"/>
                          <a:cs typeface="Times New Roman"/>
                        </a:rPr>
                        <a:t>Абонентская плата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New Roman"/>
                          <a:ea typeface="Calibri"/>
                          <a:cs typeface="Times New Roman"/>
                        </a:rPr>
                        <a:t>Плата за трафик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План «0»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2,5 руб. за 1 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План «500»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550 руб. за 500 МБ трафика в 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2 руб. за 1 МБ сверх 500 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План «800»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New Roman"/>
                          <a:ea typeface="Calibri"/>
                          <a:cs typeface="Times New Roman"/>
                        </a:rPr>
                        <a:t>700 руб. за 800 МБ трафика в месяц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New Roman"/>
                          <a:ea typeface="Calibri"/>
                          <a:cs typeface="Times New Roman"/>
                        </a:rPr>
                        <a:t>1,5 руб. за 1 МБ сверх 800 МБ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440" y="5301207"/>
            <a:ext cx="861804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Пользователь предполагает, что его трафик составит 650 МБ в месяц, и исходя из этого выбирает наиболее дешёвый тарифный план. Сколько рублей заплатит пользователь за месяц, если его трафик действительно будет равен 650 МБ?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46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4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Геометрия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</a:rPr>
              <a:t>Задача 2.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 Грузчик на складе может поднять упаковку размером 3×3×3 литровых пакетов молока. Смогут ли три грузчика поднять упаковку 9×9×9 пакетов?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Даже если просто подсчитать вес большой упаковки: 9×9×9=729 пакетов, то есть примерно 729 кг, станет ясно, что втроём её не поднять. В любом случае, стоит разобраться, из скольких же маленьких упаковок состоит большая.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</a:rPr>
              <a:t>Задача. 4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В сосуд, имеющий форму конуса, налили 25 мл жидкости до половины высоты сосуда (см. рисунок). Сколько миллилитров жидкости нужно долить в сосуд, чтобы заполнить его доверху?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studio.dppo.edu.ru/asset-v1:RC+001+2020+type@asset+block@fg_geometry_con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33223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73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effectLst/>
                <a:latin typeface="New Roman"/>
                <a:ea typeface="Calibri"/>
                <a:cs typeface="Times New Roman"/>
              </a:rPr>
              <a:t>Задача 1.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 Таня на летних каникулах приезжает в гости к дедушке в деревню Антоновка (на плане обозначена цифрой 1). В конце каникул дедушка на машине собирается отвезти Таню на автобусную станцию, которая находится в деревне Богданово. Из Антоновки в Богданово можно проехать по просёлочной дороге мимо реки. Есть другой путь — по шоссе до деревни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Ванютино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, где нужно повернуть под прямым углом налево на другое шоссе, ведущее в Богданово. Третий маршрут проходит по просёлочной дороге мимо пруда до деревни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, где можно свернуть на шоссе до Богданово. Четвёртый маршрут пролегает по шоссе до деревни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Доломино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, от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Доломино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до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по просёлочной дороге мимо конюшни и от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до Богданово по шоссе. Ещё один маршрут проходит по шоссе до деревни Егорка, по просёлочной дороге мимо конюшни от Егорки до Жилино и по шоссе от Жилино до Богданова. Шоссе и просёлочные дороги образуют прямоугольные треугольники.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Расстояние от Антоновки до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Доломино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равно 12 км, от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Доломино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до Егорки — 4 км, от Егорки до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Ванютино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— 12 км, от 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до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Ванютино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— 15 км, от </a:t>
            </a:r>
            <a:r>
              <a:rPr lang="ru-RU" sz="1100" dirty="0" err="1" smtClean="0">
                <a:effectLst/>
                <a:latin typeface="New Roman"/>
                <a:ea typeface="Calibri"/>
                <a:cs typeface="Times New Roman"/>
              </a:rPr>
              <a:t>Ванютино</a:t>
            </a:r>
            <a:r>
              <a:rPr lang="ru-RU" sz="1100" dirty="0" smtClean="0">
                <a:effectLst/>
                <a:latin typeface="New Roman"/>
                <a:ea typeface="Calibri"/>
                <a:cs typeface="Times New Roman"/>
              </a:rPr>
              <a:t> до Жилино — 9 км, а от Жилино до Богданово — 12 км.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 smtClean="0"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 smtClean="0"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 smtClean="0">
              <a:effectLst/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А) Пользуясь описанием выше, определите, какими цифрами на плане обозначены деревни </a:t>
            </a:r>
            <a:r>
              <a:rPr lang="ru-RU" sz="1400" dirty="0" err="1" smtClean="0">
                <a:effectLst/>
                <a:latin typeface="New Roman"/>
                <a:ea typeface="Calibri"/>
                <a:cs typeface="Times New Roman"/>
              </a:rPr>
              <a:t>Ванютино</a:t>
            </a: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, </a:t>
            </a:r>
            <a:r>
              <a:rPr lang="ru-RU" sz="14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, Егорка, Жилино. В поле ввода ответов введите последовательность четырёх цифр без пробелов, запятых и других дополнительных символов в том порядке, в котором перечислены соответствующие им деревни.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Б) Сколько минут затратят на дорогу Таня с дедушкой из Антоновки в Богданово, если поедут мимо пруда через </a:t>
            </a:r>
            <a:r>
              <a:rPr lang="ru-RU" sz="1400" dirty="0" err="1" smtClean="0">
                <a:effectLst/>
                <a:latin typeface="New Roman"/>
                <a:ea typeface="Calibri"/>
                <a:cs typeface="Times New Roman"/>
              </a:rPr>
              <a:t>Горюново</a:t>
            </a: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?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В) Найдите расстояние от Антоновки до Егорки по шоссе.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endParaRPr lang="ru-RU" sz="900" dirty="0"/>
          </a:p>
        </p:txBody>
      </p:sp>
      <p:pic>
        <p:nvPicPr>
          <p:cNvPr id="4" name="Рисунок 3" descr="https://studio.dppo.edu.ru/asset-v1:RC+001+2020+type@asset+block@fg_geometry_0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412629" cy="15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7236296" y="587727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9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Урезанная средняя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</a:rPr>
              <a:t>Задача 2.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 Средний рост учащихся в классе 165 см. Медиана роста равна 168 см. Укажите верные утверждения.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В этом классе не меньше половины учеников выше 165 см.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В этом классе не меньше половины учеников выше 168 см.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В этом классе обязательно найдётся ученик, рост которого больше 165, но меньше 168 см.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В этом классе обязательно найдётся ученик ростом ровно 168 см.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В этом классе обязательно найдётся ученик, рост которого меньше 165 см.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e83/0003565a-11c5bef5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23267"/>
            <a:ext cx="9145016" cy="68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3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7032"/>
            <a:ext cx="8229600" cy="1143000"/>
          </a:xfrm>
        </p:spPr>
        <p:txBody>
          <a:bodyPr>
            <a:noAutofit/>
          </a:bodyPr>
          <a:lstStyle/>
          <a:p>
            <a:pPr indent="449580">
              <a:lnSpc>
                <a:spcPct val="107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Проблема: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8903112"/>
              </p:ext>
            </p:extLst>
          </p:nvPr>
        </p:nvGraphicFramePr>
        <p:xfrm>
          <a:off x="0" y="188640"/>
          <a:ext cx="89644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33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6469567"/>
              </p:ext>
            </p:extLst>
          </p:nvPr>
        </p:nvGraphicFramePr>
        <p:xfrm>
          <a:off x="0" y="44624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9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effectLst/>
                <a:latin typeface="New Roman"/>
                <a:ea typeface="Times New Roman"/>
                <a:cs typeface="Times New Roman"/>
              </a:rPr>
              <a:t>Задача 1.</a:t>
            </a:r>
            <a:r>
              <a:rPr lang="ru-RU" sz="2000" dirty="0" smtClean="0">
                <a:effectLst/>
                <a:latin typeface="New Roman"/>
                <a:ea typeface="Times New Roman"/>
                <a:cs typeface="Times New Roman"/>
              </a:rPr>
              <a:t> Показания счётчика электроэнергии 1 марта составляли 32767 киловатт-часов, а 1 апреля— 32965 киловатт-часов. По текущему тарифу стоимость 1 киловатт-часа электроэнергии составляет 3 рубля 40 копеек. Сколько нужно заплатить за электроэнергию за январь?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ts val="1575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New Roman"/>
                <a:ea typeface="Times New Roman"/>
                <a:cs typeface="Helvetica"/>
              </a:rPr>
              <a:t>Задача</a:t>
            </a:r>
            <a:r>
              <a:rPr lang="ru-RU" sz="2400" dirty="0" smtClean="0">
                <a:effectLst/>
                <a:latin typeface="New Roman"/>
                <a:ea typeface="Times New Roman"/>
                <a:cs typeface="Helvetica"/>
              </a:rPr>
              <a:t> 2. </a:t>
            </a:r>
            <a:r>
              <a:rPr lang="ru-RU" sz="1600" dirty="0" smtClean="0">
                <a:effectLst/>
                <a:latin typeface="New Roman"/>
                <a:ea typeface="Times New Roman"/>
                <a:cs typeface="Arial"/>
              </a:rPr>
              <a:t>На рисунке изображены автобус и автомобиль. Длина автомобиля равна 4,2 м. Какова примерная длина автобуса? Ответ дайте в сантиметрах.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52900"/>
              </p:ext>
            </p:extLst>
          </p:nvPr>
        </p:nvGraphicFramePr>
        <p:xfrm>
          <a:off x="1616448" y="4437112"/>
          <a:ext cx="5616624" cy="2112201"/>
        </p:xfrm>
        <a:graphic>
          <a:graphicData uri="http://schemas.openxmlformats.org/drawingml/2006/table">
            <a:tbl>
              <a:tblPr firstRow="1" firstCol="1" bandRow="1"/>
              <a:tblGrid>
                <a:gridCol w="2639813"/>
                <a:gridCol w="336998"/>
                <a:gridCol w="2639813"/>
              </a:tblGrid>
              <a:tr h="438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ВЕЛИЧИНЫ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 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ВОЗМОЖНЫЕ ЗНАЧЕНИЯ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4425">
                <a:tc>
                  <a:txBody>
                    <a:bodyPr/>
                    <a:lstStyle/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А) площадь почтовой марки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Б) площадь письменного стола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В) площадь города Санкт-Петербург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Г) площадь волейбольной площадки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 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362 кв. 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1,2 кв. 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1399 кв. км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5,2 кв. см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587859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w Roman"/>
                <a:ea typeface="Times New Roman" pitchFamily="18" charset="0"/>
                <a:cs typeface="Times New Roman" pitchFamily="18" charset="0"/>
              </a:rPr>
              <a:t>Задача 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w Roman"/>
                <a:ea typeface="Times New Roman" pitchFamily="18" charset="0"/>
                <a:cs typeface="Times New Roman" pitchFamily="18" charset="0"/>
              </a:rPr>
              <a:t>Установите соответствие между величинами и их возможными значениями.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w Roman"/>
                <a:ea typeface="Times New Roman" pitchFamily="18" charset="0"/>
                <a:cs typeface="Times New Roman" pitchFamily="18" charset="0"/>
              </a:rPr>
              <a:t>К каждому элементу первого столбца подберите соответствующий элемент из второго столбца.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пр 6 класс математика 5 задание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9017"/>
            <a:ext cx="1584176" cy="1048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516216" y="602128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Прикидки и 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0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ЧТЕНИЕ ТЕКСТА</a:t>
            </a:r>
            <a:endParaRPr lang="ru-RU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Задача. 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Братья Иван и Миша Ивановы играют в игру. Иван загадывает число n, имеющее ровно 7 простых делителей. Миша придумывает гладкое пятимерное многообразие, описываемое формулой степени не более чем n</a:t>
            </a:r>
            <a:r>
              <a:rPr lang="ru-RU" baseline="30000" dirty="0" smtClean="0">
                <a:effectLst/>
                <a:latin typeface="New Roman"/>
                <a:ea typeface="Times New Roman"/>
                <a:cs typeface="Times New Roman"/>
              </a:rPr>
              <a:t>2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. Иван указывает 5 точек на этом многообразии и объявляет длины не более чем 7 отрезков, соединяющих эти точки в пространстве R25. Если выбранные точки вместе с указанными Иваном отрезками образуют жёсткую структуру второго порядка, то побеждает Миша. В противном случае мальчики меняются местами: Иван придумывает другое гладкое многообразие, проходящее через эти 5 точек, и Миша указывает 5 точек на нём. Игра продолжается, пока либо у кого-то из мальчиков не получилась жёсткая структура, либо не прошло 1003 хода — в этом случае побеждает Миша. В зависимости от n назовите </a:t>
            </a: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фамилию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 победителя при правильной игре.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2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036496" cy="49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Задача 1.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Люди, проживающие в многоквартирном доме, решили выкупить этот дом. Они вместе хотят собрать деньги таким образом, чтобы каждый из них заплатил сумму, пропорциональную площади его квартиры. Например, мужчина, проживающий в квартире, которая занимает 1/5 площади всех квартир, должен будет заплатить 1/5 от всей стоимости здания. Выберите все верные утверждения.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A.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Человек, проживающий в самой большой квартире, заплатит больше денег за каждый квадратный метр своей квартиры, чем человек из самой маленькой квартиры.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B.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Зная площадь двух квартир и цену одной из них, мы можем вычислить цену второй.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C.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Зная цену здания и сумму, которую заплатит каждый владелец, мы можем вычислить общую площадь всех квартир.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New Roman"/>
                <a:ea typeface="Times New Roman"/>
                <a:cs typeface="Times New Roman"/>
              </a:rPr>
              <a:t>D.</a:t>
            </a:r>
            <a:r>
              <a:rPr lang="ru-RU" dirty="0" smtClean="0">
                <a:effectLst/>
                <a:latin typeface="New Roman"/>
                <a:ea typeface="Times New Roman"/>
                <a:cs typeface="Times New Roman"/>
              </a:rPr>
              <a:t> Если бы общая стоимость здания была снижена на 10%, каждый из владельцев заплатил бы на 10% меньше.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Логическая 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145016" cy="6858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  <a:hlinkClick r:id="rId2" action="ppaction://hlinksldjump"/>
              </a:rPr>
              <a:t>Незнакомый контекст</a:t>
            </a:r>
            <a:endParaRPr lang="ru-RU" b="1" dirty="0" smtClean="0">
              <a:effectLst/>
              <a:latin typeface="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New Roman"/>
                <a:ea typeface="Calibri"/>
                <a:cs typeface="Times New Roman"/>
              </a:rPr>
              <a:t>Задача 2.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 Автомобильное колесо, как правило, представляет из себя металлический диск с установленной на него резиновой шиной. Диаметр диска совпадает с диаметром внутреннего отверстия в шине.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Для маркировки автомобильных шин применяется единая система обозначений. Например, 195/65R15 (рис. A). Первое число (число 195 в приведённом примере) обозначает ширину шины в миллиметрах (параметр B на рисунке Б). Второе число (число 65 в приведённом примере) — процентное отношение высоты боковины (параметр H на рисунке 2) к ширине шины, то есть 100</a:t>
            </a:r>
            <a:r>
              <a:rPr lang="ru-RU" dirty="0" smtClean="0">
                <a:effectLst/>
                <a:latin typeface="Cambria Math"/>
                <a:ea typeface="Calibri"/>
                <a:cs typeface="Cambria Math"/>
              </a:rPr>
              <a:t>⋅</a:t>
            </a: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HB.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 smtClean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 smtClean="0">
              <a:latin typeface="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New Roman"/>
                <a:ea typeface="Calibri"/>
                <a:cs typeface="Times New Roman"/>
              </a:rPr>
              <a:t>Последующая буква обозначает тип конструкции шины. В данном примере буква R 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New Roman"/>
                <a:ea typeface="Calibri"/>
                <a:cs typeface="Times New Roman"/>
              </a:rPr>
              <a:t>1. На сколько миллиметров радиус колеса с шиной маркировки 205/55R14 больше, чем радиус колеса с шиной маркировки 165/65R14? Ответ округлите до десятых.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AutoNum type="arabicPeriod"/>
            </a:pPr>
            <a:r>
              <a:rPr lang="ru-RU" sz="2800" dirty="0" smtClean="0">
                <a:effectLst/>
                <a:latin typeface="New Roman"/>
                <a:ea typeface="Calibri"/>
                <a:cs typeface="Times New Roman"/>
              </a:rPr>
              <a:t>На сколько процентов увеличится пробег автомобиля при одном обороте колеса, если заменить колёса, установленные на заводе, колёсами с шинами маркировки 175/60 </a:t>
            </a:r>
            <a:r>
              <a:rPr lang="en-US" sz="2800" dirty="0" smtClean="0">
                <a:effectLst/>
                <a:latin typeface="New Roman"/>
                <a:ea typeface="Calibri"/>
                <a:cs typeface="Times New Roman"/>
              </a:rPr>
              <a:t>R</a:t>
            </a:r>
            <a:r>
              <a:rPr lang="ru-RU" sz="2800" dirty="0" smtClean="0">
                <a:effectLst/>
                <a:latin typeface="New Roman"/>
                <a:ea typeface="Calibri"/>
                <a:cs typeface="Times New Roman"/>
              </a:rPr>
              <a:t>14?  Результат округлите до десятых.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latin typeface="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 smtClean="0">
              <a:latin typeface="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" name="Рисунок 3" descr="https://studio.dppo.edu.ru/asset-v1:RC+001+2020+type@asset+block@fg_block4_0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5184576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962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230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Проблема:   </vt:lpstr>
      <vt:lpstr>Презентация PowerPoint</vt:lpstr>
      <vt:lpstr>Презентация PowerPoint</vt:lpstr>
      <vt:lpstr>ЧТЕНИЕ ТЕКСТА</vt:lpstr>
      <vt:lpstr>Презентация PowerPoint</vt:lpstr>
      <vt:lpstr>Презентация PowerPoint</vt:lpstr>
      <vt:lpstr>Презентация PowerPoint</vt:lpstr>
      <vt:lpstr>Экономика</vt:lpstr>
      <vt:lpstr>Геометрия</vt:lpstr>
      <vt:lpstr>Презентация PowerPoint</vt:lpstr>
      <vt:lpstr>Урезанная средняя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математики</dc:title>
  <dc:creator>Direktor</dc:creator>
  <cp:lastModifiedBy>Роберт</cp:lastModifiedBy>
  <cp:revision>6</cp:revision>
  <dcterms:created xsi:type="dcterms:W3CDTF">2022-02-11T03:02:36Z</dcterms:created>
  <dcterms:modified xsi:type="dcterms:W3CDTF">2022-02-12T07:30:13Z</dcterms:modified>
</cp:coreProperties>
</file>